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74" r:id="rId4"/>
    <p:sldId id="275" r:id="rId5"/>
    <p:sldId id="276" r:id="rId6"/>
    <p:sldId id="277" r:id="rId7"/>
    <p:sldId id="266" r:id="rId8"/>
  </p:sldIdLst>
  <p:sldSz cx="12192000" cy="6858000"/>
  <p:notesSz cx="6799263" cy="99298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21086D2-C8FA-A64E-A88B-95D764F80BDF}" v="207" dt="2026-02-11T06:26:21.48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324" autoAdjust="0"/>
    <p:restoredTop sz="94660"/>
  </p:normalViewPr>
  <p:slideViewPr>
    <p:cSldViewPr snapToGrid="0">
      <p:cViewPr varScale="1">
        <p:scale>
          <a:sx n="86" d="100"/>
          <a:sy n="86" d="100"/>
        </p:scale>
        <p:origin x="31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ane Hinkins" userId="S::jhinkins@foxwoodschool.org.uk::deda6b40-8065-4de8-9503-7a528e24cee8" providerId="AD" clId="Web-{721086D2-C8FA-A64E-A88B-95D764F80BDF}"/>
    <pc:docChg chg="modSld">
      <pc:chgData name="Jane Hinkins" userId="S::jhinkins@foxwoodschool.org.uk::deda6b40-8065-4de8-9503-7a528e24cee8" providerId="AD" clId="Web-{721086D2-C8FA-A64E-A88B-95D764F80BDF}" dt="2026-02-11T06:24:26.682" v="173"/>
      <pc:docMkLst>
        <pc:docMk/>
      </pc:docMkLst>
      <pc:sldChg chg="modSp">
        <pc:chgData name="Jane Hinkins" userId="S::jhinkins@foxwoodschool.org.uk::deda6b40-8065-4de8-9503-7a528e24cee8" providerId="AD" clId="Web-{721086D2-C8FA-A64E-A88B-95D764F80BDF}" dt="2026-02-11T06:04:32.874" v="93"/>
        <pc:sldMkLst>
          <pc:docMk/>
          <pc:sldMk cId="1454741973" sldId="259"/>
        </pc:sldMkLst>
        <pc:graphicFrameChg chg="mod modGraphic">
          <ac:chgData name="Jane Hinkins" userId="S::jhinkins@foxwoodschool.org.uk::deda6b40-8065-4de8-9503-7a528e24cee8" providerId="AD" clId="Web-{721086D2-C8FA-A64E-A88B-95D764F80BDF}" dt="2026-02-11T05:52:55.142" v="67"/>
          <ac:graphicFrameMkLst>
            <pc:docMk/>
            <pc:sldMk cId="1454741973" sldId="259"/>
            <ac:graphicFrameMk id="3" creationId="{00000000-0000-0000-0000-000000000000}"/>
          </ac:graphicFrameMkLst>
        </pc:graphicFrameChg>
        <pc:graphicFrameChg chg="mod modGraphic">
          <ac:chgData name="Jane Hinkins" userId="S::jhinkins@foxwoodschool.org.uk::deda6b40-8065-4de8-9503-7a528e24cee8" providerId="AD" clId="Web-{721086D2-C8FA-A64E-A88B-95D764F80BDF}" dt="2026-02-11T06:04:32.874" v="93"/>
          <ac:graphicFrameMkLst>
            <pc:docMk/>
            <pc:sldMk cId="1454741973" sldId="259"/>
            <ac:graphicFrameMk id="7" creationId="{7DBEA56D-D12F-4218-8D3B-EC92B48C289C}"/>
          </ac:graphicFrameMkLst>
        </pc:graphicFrameChg>
      </pc:sldChg>
      <pc:sldChg chg="modSp">
        <pc:chgData name="Jane Hinkins" userId="S::jhinkins@foxwoodschool.org.uk::deda6b40-8065-4de8-9503-7a528e24cee8" providerId="AD" clId="Web-{721086D2-C8FA-A64E-A88B-95D764F80BDF}" dt="2026-02-11T06:02:35.088" v="77"/>
        <pc:sldMkLst>
          <pc:docMk/>
          <pc:sldMk cId="664257730" sldId="274"/>
        </pc:sldMkLst>
        <pc:graphicFrameChg chg="mod modGraphic">
          <ac:chgData name="Jane Hinkins" userId="S::jhinkins@foxwoodschool.org.uk::deda6b40-8065-4de8-9503-7a528e24cee8" providerId="AD" clId="Web-{721086D2-C8FA-A64E-A88B-95D764F80BDF}" dt="2026-02-11T06:02:35.088" v="77"/>
          <ac:graphicFrameMkLst>
            <pc:docMk/>
            <pc:sldMk cId="664257730" sldId="274"/>
            <ac:graphicFrameMk id="8" creationId="{A5F12588-2B41-4403-0953-5027891EE205}"/>
          </ac:graphicFrameMkLst>
        </pc:graphicFrameChg>
      </pc:sldChg>
      <pc:sldChg chg="modSp">
        <pc:chgData name="Jane Hinkins" userId="S::jhinkins@foxwoodschool.org.uk::deda6b40-8065-4de8-9503-7a528e24cee8" providerId="AD" clId="Web-{721086D2-C8FA-A64E-A88B-95D764F80BDF}" dt="2026-02-11T06:24:18.792" v="171"/>
        <pc:sldMkLst>
          <pc:docMk/>
          <pc:sldMk cId="2694502017" sldId="275"/>
        </pc:sldMkLst>
        <pc:graphicFrameChg chg="mod modGraphic">
          <ac:chgData name="Jane Hinkins" userId="S::jhinkins@foxwoodschool.org.uk::deda6b40-8065-4de8-9503-7a528e24cee8" providerId="AD" clId="Web-{721086D2-C8FA-A64E-A88B-95D764F80BDF}" dt="2026-02-11T06:03:09.137" v="79"/>
          <ac:graphicFrameMkLst>
            <pc:docMk/>
            <pc:sldMk cId="2694502017" sldId="275"/>
            <ac:graphicFrameMk id="12" creationId="{3842D57A-235C-66B4-98E2-C2C50A788F06}"/>
          </ac:graphicFrameMkLst>
        </pc:graphicFrameChg>
        <pc:graphicFrameChg chg="mod modGraphic">
          <ac:chgData name="Jane Hinkins" userId="S::jhinkins@foxwoodschool.org.uk::deda6b40-8065-4de8-9503-7a528e24cee8" providerId="AD" clId="Web-{721086D2-C8FA-A64E-A88B-95D764F80BDF}" dt="2026-02-11T06:24:18.792" v="171"/>
          <ac:graphicFrameMkLst>
            <pc:docMk/>
            <pc:sldMk cId="2694502017" sldId="275"/>
            <ac:graphicFrameMk id="14" creationId="{7DBA9971-99AC-A9FC-3FF6-2A063EE0C857}"/>
          </ac:graphicFrameMkLst>
        </pc:graphicFrameChg>
      </pc:sldChg>
      <pc:sldChg chg="modSp">
        <pc:chgData name="Jane Hinkins" userId="S::jhinkins@foxwoodschool.org.uk::deda6b40-8065-4de8-9503-7a528e24cee8" providerId="AD" clId="Web-{721086D2-C8FA-A64E-A88B-95D764F80BDF}" dt="2026-02-11T06:24:26.682" v="173"/>
        <pc:sldMkLst>
          <pc:docMk/>
          <pc:sldMk cId="825648446" sldId="276"/>
        </pc:sldMkLst>
        <pc:graphicFrameChg chg="mod modGraphic">
          <ac:chgData name="Jane Hinkins" userId="S::jhinkins@foxwoodschool.org.uk::deda6b40-8065-4de8-9503-7a528e24cee8" providerId="AD" clId="Web-{721086D2-C8FA-A64E-A88B-95D764F80BDF}" dt="2026-02-11T06:24:26.682" v="173"/>
          <ac:graphicFrameMkLst>
            <pc:docMk/>
            <pc:sldMk cId="825648446" sldId="276"/>
            <ac:graphicFrameMk id="11" creationId="{4DE7EA0E-ED94-76BB-60F8-123E3E98CA0C}"/>
          </ac:graphicFrameMkLst>
        </pc:graphicFrameChg>
      </pc:sldChg>
      <pc:sldChg chg="modSp">
        <pc:chgData name="Jane Hinkins" userId="S::jhinkins@foxwoodschool.org.uk::deda6b40-8065-4de8-9503-7a528e24cee8" providerId="AD" clId="Web-{721086D2-C8FA-A64E-A88B-95D764F80BDF}" dt="2026-02-11T06:22:44.383" v="153"/>
        <pc:sldMkLst>
          <pc:docMk/>
          <pc:sldMk cId="941945820" sldId="277"/>
        </pc:sldMkLst>
        <pc:graphicFrameChg chg="mod modGraphic">
          <ac:chgData name="Jane Hinkins" userId="S::jhinkins@foxwoodschool.org.uk::deda6b40-8065-4de8-9503-7a528e24cee8" providerId="AD" clId="Web-{721086D2-C8FA-A64E-A88B-95D764F80BDF}" dt="2026-02-11T06:21:10.177" v="135"/>
          <ac:graphicFrameMkLst>
            <pc:docMk/>
            <pc:sldMk cId="941945820" sldId="277"/>
            <ac:graphicFrameMk id="2" creationId="{EE8147F1-6A49-9465-3ECE-BA2510AE9159}"/>
          </ac:graphicFrameMkLst>
        </pc:graphicFrameChg>
        <pc:graphicFrameChg chg="mod modGraphic">
          <ac:chgData name="Jane Hinkins" userId="S::jhinkins@foxwoodschool.org.uk::deda6b40-8065-4de8-9503-7a528e24cee8" providerId="AD" clId="Web-{721086D2-C8FA-A64E-A88B-95D764F80BDF}" dt="2026-02-11T06:22:44.383" v="153"/>
          <ac:graphicFrameMkLst>
            <pc:docMk/>
            <pc:sldMk cId="941945820" sldId="277"/>
            <ac:graphicFrameMk id="15" creationId="{07367872-3960-10AE-7DDA-984F51287262}"/>
          </ac:graphicFrameMkLst>
        </pc:graphicFrame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6DAAD2-DD84-4AE9-9A46-0D99C6744BB9}" type="datetimeFigureOut">
              <a:rPr lang="en-GB" smtClean="0"/>
              <a:t>10/02/2026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75227-D21D-4114-864D-0B87EDD77D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053588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6DAAD2-DD84-4AE9-9A46-0D99C6744BB9}" type="datetimeFigureOut">
              <a:rPr lang="en-GB" smtClean="0"/>
              <a:t>10/02/2026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75227-D21D-4114-864D-0B87EDD77D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194757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6DAAD2-DD84-4AE9-9A46-0D99C6744BB9}" type="datetimeFigureOut">
              <a:rPr lang="en-GB" smtClean="0"/>
              <a:t>10/02/2026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75227-D21D-4114-864D-0B87EDD77D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604018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6DAAD2-DD84-4AE9-9A46-0D99C6744BB9}" type="datetimeFigureOut">
              <a:rPr lang="en-GB" smtClean="0"/>
              <a:t>10/02/2026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75227-D21D-4114-864D-0B87EDD77D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09762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6DAAD2-DD84-4AE9-9A46-0D99C6744BB9}" type="datetimeFigureOut">
              <a:rPr lang="en-GB" smtClean="0"/>
              <a:t>10/02/2026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75227-D21D-4114-864D-0B87EDD77D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830022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6DAAD2-DD84-4AE9-9A46-0D99C6744BB9}" type="datetimeFigureOut">
              <a:rPr lang="en-GB" smtClean="0"/>
              <a:t>10/02/2026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75227-D21D-4114-864D-0B87EDD77D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275255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6DAAD2-DD84-4AE9-9A46-0D99C6744BB9}" type="datetimeFigureOut">
              <a:rPr lang="en-GB" smtClean="0"/>
              <a:t>10/02/2026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75227-D21D-4114-864D-0B87EDD77D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820670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6DAAD2-DD84-4AE9-9A46-0D99C6744BB9}" type="datetimeFigureOut">
              <a:rPr lang="en-GB" smtClean="0"/>
              <a:t>10/02/2026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75227-D21D-4114-864D-0B87EDD77D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867906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6DAAD2-DD84-4AE9-9A46-0D99C6744BB9}" type="datetimeFigureOut">
              <a:rPr lang="en-GB" smtClean="0"/>
              <a:t>10/02/2026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75227-D21D-4114-864D-0B87EDD77D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61746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6DAAD2-DD84-4AE9-9A46-0D99C6744BB9}" type="datetimeFigureOut">
              <a:rPr lang="en-GB" smtClean="0"/>
              <a:t>10/02/2026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75227-D21D-4114-864D-0B87EDD77D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403535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6DAAD2-DD84-4AE9-9A46-0D99C6744BB9}" type="datetimeFigureOut">
              <a:rPr lang="en-GB" smtClean="0"/>
              <a:t>10/02/2026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75227-D21D-4114-864D-0B87EDD77D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258121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6DAAD2-DD84-4AE9-9A46-0D99C6744BB9}" type="datetimeFigureOut">
              <a:rPr lang="en-GB" smtClean="0"/>
              <a:t>10/02/2026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875227-D21D-4114-864D-0B87EDD77D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428745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23918" y="284907"/>
            <a:ext cx="4944172" cy="2499862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2495683" y="3422708"/>
            <a:ext cx="7172669" cy="1477328"/>
          </a:xfrm>
          <a:prstGeom prst="rect">
            <a:avLst/>
          </a:prstGeom>
          <a:noFill/>
        </p:spPr>
        <p:txBody>
          <a:bodyPr wrap="none" lIns="91440" tIns="45720" rIns="91440" bIns="45720" anchor="t">
            <a:spAutoFit/>
          </a:bodyPr>
          <a:lstStyle/>
          <a:p>
            <a:pPr algn="ctr"/>
            <a:r>
              <a:rPr lang="en-US" sz="5400" b="0" cap="none" spc="0" dirty="0">
                <a:ln w="0"/>
                <a:effectLst>
                  <a:outerShdw blurRad="38100" dist="38100" dir="2700000" algn="tl">
                    <a:srgbClr val="000000">
                      <a:alpha val="38000"/>
                    </a:srgbClr>
                  </a:outerShdw>
                </a:effectLst>
              </a:rPr>
              <a:t>Sports Premium </a:t>
            </a:r>
            <a:r>
              <a:rPr lang="en-US" sz="5400" dirty="0">
                <a:ln w="0"/>
                <a:effectLst>
                  <a:outerShdw blurRad="38100" dist="38100" dir="2700000" algn="tl">
                    <a:srgbClr val="000000">
                      <a:alpha val="38000"/>
                    </a:srgbClr>
                  </a:outerShdw>
                </a:effectLst>
              </a:rPr>
              <a:t>2025-26</a:t>
            </a:r>
            <a:endParaRPr lang="en-US" sz="5400" b="0" cap="none" spc="0" dirty="0">
              <a:ln w="0"/>
              <a:effectLst>
                <a:outerShdw blurRad="38100" dist="38100" dir="2700000" algn="tl">
                  <a:srgbClr val="000000">
                    <a:alpha val="38000"/>
                  </a:srgbClr>
                </a:outerShdw>
              </a:effectLst>
            </a:endParaRPr>
          </a:p>
          <a:p>
            <a:pPr algn="ctr"/>
            <a:r>
              <a:rPr lang="en-US" sz="3600" dirty="0">
                <a:ln w="0"/>
                <a:effectLst>
                  <a:outerShdw blurRad="38100" dist="38100" dir="2700000" algn="tl">
                    <a:srgbClr val="000000">
                      <a:alpha val="38000"/>
                    </a:srgbClr>
                  </a:outerShdw>
                </a:effectLst>
              </a:rPr>
              <a:t>Intent, Implementation &amp; Impact</a:t>
            </a:r>
            <a:endParaRPr lang="en-US" sz="3600" b="0" cap="none" spc="0" dirty="0">
              <a:ln w="0"/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4" name="Frame 3">
            <a:extLst>
              <a:ext uri="{FF2B5EF4-FFF2-40B4-BE49-F238E27FC236}">
                <a16:creationId xmlns:a16="http://schemas.microsoft.com/office/drawing/2014/main" id="{99929180-57C6-4B75-9C8F-30E34710B272}"/>
              </a:ext>
            </a:extLst>
          </p:cNvPr>
          <p:cNvSpPr/>
          <p:nvPr/>
        </p:nvSpPr>
        <p:spPr>
          <a:xfrm>
            <a:off x="0" y="1"/>
            <a:ext cx="12192000" cy="6858000"/>
          </a:xfrm>
          <a:prstGeom prst="frame">
            <a:avLst>
              <a:gd name="adj1" fmla="val 2208"/>
            </a:avLst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E77403A-A8BB-06C4-8A3E-D061E8C0751E}"/>
              </a:ext>
            </a:extLst>
          </p:cNvPr>
          <p:cNvSpPr txBox="1"/>
          <p:nvPr/>
        </p:nvSpPr>
        <p:spPr>
          <a:xfrm>
            <a:off x="4582826" y="5380075"/>
            <a:ext cx="2998381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b="1" dirty="0">
                <a:highlight>
                  <a:srgbClr val="FFFF00"/>
                </a:highlight>
              </a:rPr>
              <a:t>Progress updates/evaluation highlighted in yellow. </a:t>
            </a:r>
          </a:p>
        </p:txBody>
      </p:sp>
    </p:spTree>
    <p:extLst>
      <p:ext uri="{BB962C8B-B14F-4D97-AF65-F5344CB8AC3E}">
        <p14:creationId xmlns:p14="http://schemas.microsoft.com/office/powerpoint/2010/main" val="29530166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33160041"/>
              </p:ext>
            </p:extLst>
          </p:nvPr>
        </p:nvGraphicFramePr>
        <p:xfrm>
          <a:off x="1204451" y="897193"/>
          <a:ext cx="9653706" cy="2198144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{616DA210-FB5B-4158-B5E0-FEB733F419BA}</a:tableStyleId>
              </a:tblPr>
              <a:tblGrid>
                <a:gridCol w="4839510">
                  <a:extLst>
                    <a:ext uri="{9D8B030D-6E8A-4147-A177-3AD203B41FA5}">
                      <a16:colId xmlns:a16="http://schemas.microsoft.com/office/drawing/2014/main" val="1997018119"/>
                    </a:ext>
                  </a:extLst>
                </a:gridCol>
                <a:gridCol w="4814196">
                  <a:extLst>
                    <a:ext uri="{9D8B030D-6E8A-4147-A177-3AD203B41FA5}">
                      <a16:colId xmlns:a16="http://schemas.microsoft.com/office/drawing/2014/main" val="3210735322"/>
                    </a:ext>
                  </a:extLst>
                </a:gridCol>
              </a:tblGrid>
              <a:tr h="390863">
                <a:tc>
                  <a:txBody>
                    <a:bodyPr/>
                    <a:lstStyle/>
                    <a:p>
                      <a:pPr marL="50800">
                        <a:spcBef>
                          <a:spcPts val="105"/>
                        </a:spcBef>
                        <a:spcAft>
                          <a:spcPts val="0"/>
                        </a:spcAft>
                      </a:pPr>
                      <a:r>
                        <a:rPr lang="en-GB" sz="1400" b="1" dirty="0">
                          <a:effectLst/>
                          <a:latin typeface="Arial"/>
                          <a:cs typeface="Arial"/>
                        </a:rPr>
                        <a:t>Key achievements to date until July 2025:</a:t>
                      </a:r>
                      <a:endParaRPr lang="en-GB" sz="1400" b="1" dirty="0">
                        <a:effectLst/>
                        <a:latin typeface="Arial"/>
                        <a:ea typeface="Calibri"/>
                        <a:cs typeface="Arial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50800">
                        <a:spcBef>
                          <a:spcPts val="105"/>
                        </a:spcBef>
                        <a:spcAft>
                          <a:spcPts val="0"/>
                        </a:spcAft>
                      </a:pPr>
                      <a:r>
                        <a:rPr lang="en-GB" sz="1400" b="1" dirty="0">
                          <a:effectLst/>
                          <a:latin typeface="Arial"/>
                          <a:cs typeface="Arial"/>
                        </a:rPr>
                        <a:t>Areas for further improvement and baseline evidence of need:</a:t>
                      </a:r>
                      <a:endParaRPr lang="en-GB" sz="1400" b="1">
                        <a:effectLst/>
                        <a:latin typeface="Arial"/>
                        <a:ea typeface="Calibri"/>
                        <a:cs typeface="Arial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46425012"/>
                  </a:ext>
                </a:extLst>
              </a:tr>
              <a:tr h="1771424">
                <a:tc>
                  <a:txBody>
                    <a:bodyPr/>
                    <a:lstStyle/>
                    <a:p>
                      <a:pPr marL="274320" lvl="0" indent="-171450"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,Sans-Serif" panose="020B0604020202020204" pitchFamily="34" charset="0"/>
                        <a:buChar char="•"/>
                      </a:pPr>
                      <a:r>
                        <a:rPr lang="en-GB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/>
                        </a:rPr>
                        <a:t>Opportunities for pupils to engage in external sporting competitions in a variety of sports and PE activities. </a:t>
                      </a:r>
                      <a:endParaRPr lang="en-US" sz="12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/>
                      </a:endParaRPr>
                    </a:p>
                    <a:p>
                      <a:pPr marL="274320" lvl="0" indent="-171450"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,Sans-Serif" panose="020B0604020202020204" pitchFamily="34" charset="0"/>
                        <a:buChar char="•"/>
                      </a:pPr>
                      <a:r>
                        <a:rPr lang="en-GB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/>
                        </a:rPr>
                        <a:t>A wider variety of physical activities available as part of the school PE offer to pupils. </a:t>
                      </a:r>
                    </a:p>
                    <a:p>
                      <a:pPr marL="274320" lvl="0" indent="-171450"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,Sans-Serif" panose="020B0604020202020204" pitchFamily="34" charset="0"/>
                        <a:buChar char="•"/>
                      </a:pPr>
                      <a:r>
                        <a:rPr lang="en-GB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/>
                        </a:rPr>
                        <a:t>Offsite physical activities available for all pupils.</a:t>
                      </a:r>
                    </a:p>
                    <a:p>
                      <a:pPr marL="274320" lvl="0" indent="-171450"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,Sans-Serif" panose="020B0604020202020204" pitchFamily="34" charset="0"/>
                        <a:buChar char="•"/>
                      </a:pPr>
                      <a:r>
                        <a:rPr lang="en-GB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/>
                        </a:rPr>
                        <a:t>Opportunities for pupil voice to promote healthy living, physical/mental wellbeing, and an enjoyment of being physically active.</a:t>
                      </a:r>
                    </a:p>
                    <a:p>
                      <a:pPr marL="0" lvl="0" indent="0">
                        <a:spcAft>
                          <a:spcPts val="0"/>
                        </a:spcAft>
                        <a:buFont typeface="Symbol" panose="05050102010706020507" pitchFamily="18" charset="2"/>
                        <a:buNone/>
                      </a:pPr>
                      <a:endParaRPr lang="en-GB" sz="1400" b="0" i="0" baseline="0" dirty="0">
                        <a:effectLst/>
                        <a:latin typeface="Arial"/>
                        <a:ea typeface="Calibri"/>
                        <a:cs typeface="Arial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60000" indent="-180000" rtl="0" fontAlgn="base">
                        <a:buFont typeface="Arial" panose="020B0604020202020204" pitchFamily="34" charset="0"/>
                        <a:buChar char="•"/>
                      </a:pPr>
                      <a:r>
                        <a:rPr lang="en-GB" sz="12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Opportunities for pupils to showcase skills developed through sessions with external tutors and a wide range of sporting activities</a:t>
                      </a:r>
                      <a:r>
                        <a:rPr lang="en-US" sz="12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.</a:t>
                      </a:r>
                      <a:endParaRPr lang="en-US" sz="1200" b="1" i="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pPr marL="360000" indent="-180000" rtl="0" fontAlgn="base">
                        <a:buFont typeface="Arial" panose="020B0604020202020204" pitchFamily="34" charset="0"/>
                        <a:buChar char="•"/>
                      </a:pPr>
                      <a:r>
                        <a:rPr lang="en-GB" sz="12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 wider variety of physical activities on offer as part of the school PE curriculum. </a:t>
                      </a:r>
                      <a:r>
                        <a:rPr lang="en-US" sz="1200" b="1" i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​</a:t>
                      </a:r>
                    </a:p>
                    <a:p>
                      <a:pPr marL="359410" indent="-179705" rtl="0" fontAlgn="base">
                        <a:buFont typeface="Arial" panose="020B0604020202020204" pitchFamily="34" charset="0"/>
                        <a:buChar char="•"/>
                      </a:pPr>
                      <a:r>
                        <a:rPr lang="en-GB" sz="12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"/>
                          <a:ea typeface="+mn-ea"/>
                          <a:cs typeface="Arial"/>
                        </a:rPr>
                        <a:t>Development of the Musical Hydrotherapy so additional staff can support sessions and pupils can access Musical Hydrotherapy regularly.</a:t>
                      </a:r>
                      <a:endParaRPr lang="en-US" sz="1200" b="1" i="0" kern="1200">
                        <a:solidFill>
                          <a:schemeClr val="tx1"/>
                        </a:solidFill>
                        <a:effectLst/>
                        <a:latin typeface="Arial"/>
                        <a:ea typeface="+mn-ea"/>
                        <a:cs typeface="Arial"/>
                      </a:endParaRPr>
                    </a:p>
                    <a:p>
                      <a:pPr marL="360000" lvl="0" indent="-171450"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,Sans-Serif" panose="020B0604020202020204" pitchFamily="34" charset="0"/>
                        <a:buChar char="•"/>
                      </a:pPr>
                      <a:endParaRPr lang="en-GB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2830879"/>
                  </a:ext>
                </a:extLst>
              </a:tr>
            </a:tbl>
          </a:graphicData>
        </a:graphic>
      </p:graphicFrame>
      <p:sp>
        <p:nvSpPr>
          <p:cNvPr id="6" name="Rectangle 5"/>
          <p:cNvSpPr/>
          <p:nvPr/>
        </p:nvSpPr>
        <p:spPr>
          <a:xfrm>
            <a:off x="825800" y="105311"/>
            <a:ext cx="10512429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000" b="0" cap="none" spc="0" dirty="0">
                <a:ln w="0"/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38000"/>
                    </a:srgbClr>
                  </a:outerShdw>
                </a:effectLst>
              </a:rPr>
              <a:t>Review of Achievements &amp; Areas of Improvement</a:t>
            </a:r>
            <a:endParaRPr lang="en-US" sz="2400" b="0" cap="none" spc="0" dirty="0">
              <a:ln w="0"/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76639869"/>
              </p:ext>
            </p:extLst>
          </p:nvPr>
        </p:nvGraphicFramePr>
        <p:xfrm>
          <a:off x="708206" y="3300762"/>
          <a:ext cx="7316652" cy="3072589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{8799B23B-EC83-4686-B30A-512413B5E67A}</a:tableStyleId>
              </a:tblPr>
              <a:tblGrid>
                <a:gridCol w="6836393">
                  <a:extLst>
                    <a:ext uri="{9D8B030D-6E8A-4147-A177-3AD203B41FA5}">
                      <a16:colId xmlns:a16="http://schemas.microsoft.com/office/drawing/2014/main" val="3067222219"/>
                    </a:ext>
                  </a:extLst>
                </a:gridCol>
                <a:gridCol w="480259">
                  <a:extLst>
                    <a:ext uri="{9D8B030D-6E8A-4147-A177-3AD203B41FA5}">
                      <a16:colId xmlns:a16="http://schemas.microsoft.com/office/drawing/2014/main" val="511852713"/>
                    </a:ext>
                  </a:extLst>
                </a:gridCol>
              </a:tblGrid>
              <a:tr h="586021">
                <a:tc gridSpan="2">
                  <a:txBody>
                    <a:bodyPr/>
                    <a:lstStyle/>
                    <a:p>
                      <a:pPr marL="50800">
                        <a:spcBef>
                          <a:spcPts val="85"/>
                        </a:spcBef>
                        <a:spcAft>
                          <a:spcPts val="0"/>
                        </a:spcAft>
                      </a:pPr>
                      <a:endParaRPr lang="en-GB" sz="1200" dirty="0">
                        <a:effectLst/>
                        <a:latin typeface="Arial"/>
                        <a:cs typeface="Arial"/>
                      </a:endParaRPr>
                    </a:p>
                    <a:p>
                      <a:pPr marL="50800" algn="ctr">
                        <a:spcBef>
                          <a:spcPts val="85"/>
                        </a:spcBef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Arial"/>
                          <a:cs typeface="Arial"/>
                        </a:rPr>
                        <a:t>Meeting national curriculum requirements for swimming and water safety.</a:t>
                      </a:r>
                      <a:endParaRPr lang="en-US" dirty="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50800">
                        <a:spcAft>
                          <a:spcPts val="0"/>
                        </a:spcAft>
                      </a:pPr>
                      <a:endParaRPr lang="en-GB" sz="1200" dirty="0">
                        <a:effectLst/>
                        <a:latin typeface="Arial"/>
                        <a:ea typeface="Calibri" panose="020F0502020204030204" pitchFamily="34" charset="0"/>
                        <a:cs typeface="Arial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06485633"/>
                  </a:ext>
                </a:extLst>
              </a:tr>
              <a:tr h="696190">
                <a:tc>
                  <a:txBody>
                    <a:bodyPr/>
                    <a:lstStyle/>
                    <a:p>
                      <a:pPr marL="50800">
                        <a:lnSpc>
                          <a:spcPct val="97000"/>
                        </a:lnSpc>
                        <a:spcBef>
                          <a:spcPts val="110"/>
                        </a:spcBef>
                        <a:spcAft>
                          <a:spcPts val="0"/>
                        </a:spcAft>
                      </a:pPr>
                      <a:r>
                        <a:rPr lang="en-GB" sz="1200" b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What percentage of your current</a:t>
                      </a:r>
                      <a:r>
                        <a:rPr lang="en-GB" sz="1200" b="0" spc="-25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Year </a:t>
                      </a:r>
                      <a:r>
                        <a:rPr lang="en-GB" sz="1200" b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 cohort swim </a:t>
                      </a:r>
                      <a:r>
                        <a:rPr lang="en-GB" sz="1200" b="0" spc="-15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competently, </a:t>
                      </a:r>
                      <a:r>
                        <a:rPr lang="en-GB" sz="1200" b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confidently and proficiently over a distance of at least 25 metres?</a:t>
                      </a:r>
                    </a:p>
                    <a:p>
                      <a:pPr marL="50800">
                        <a:lnSpc>
                          <a:spcPts val="1560"/>
                        </a:lnSpc>
                        <a:spcAft>
                          <a:spcPts val="0"/>
                        </a:spcAft>
                      </a:pPr>
                      <a:r>
                        <a:rPr lang="en-GB" sz="1200" b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N.B. Even though your pupils may swim in another year please report on their attainment on leaving</a:t>
                      </a:r>
                    </a:p>
                    <a:p>
                      <a:pPr marL="50800">
                        <a:lnSpc>
                          <a:spcPts val="1535"/>
                        </a:lnSpc>
                        <a:spcAft>
                          <a:spcPts val="0"/>
                        </a:spcAft>
                      </a:pPr>
                      <a:r>
                        <a:rPr lang="en-GB" sz="1200" b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primary school at the end of the summer term 2020.</a:t>
                      </a:r>
                      <a:endParaRPr lang="en-GB" sz="1200" b="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50165">
                        <a:spcBef>
                          <a:spcPts val="85"/>
                        </a:spcBef>
                        <a:spcAft>
                          <a:spcPts val="0"/>
                        </a:spcAft>
                      </a:pPr>
                      <a:r>
                        <a:rPr lang="en-GB" sz="1200" b="0" dirty="0">
                          <a:effectLst/>
                          <a:latin typeface="Arial"/>
                          <a:ea typeface="Calibri"/>
                          <a:cs typeface="Arial"/>
                        </a:rPr>
                        <a:t>0%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31581468"/>
                  </a:ext>
                </a:extLst>
              </a:tr>
              <a:tr h="582171">
                <a:tc>
                  <a:txBody>
                    <a:bodyPr/>
                    <a:lstStyle/>
                    <a:p>
                      <a:pPr marL="50800" marR="165735">
                        <a:lnSpc>
                          <a:spcPct val="97000"/>
                        </a:lnSpc>
                        <a:spcBef>
                          <a:spcPts val="110"/>
                        </a:spcBef>
                        <a:spcAft>
                          <a:spcPts val="0"/>
                        </a:spcAft>
                      </a:pPr>
                      <a:r>
                        <a:rPr lang="en-GB" sz="1200" b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What percentage of your current </a:t>
                      </a:r>
                      <a:r>
                        <a:rPr lang="en-GB" sz="1200" b="0" spc="-25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Year </a:t>
                      </a:r>
                      <a:r>
                        <a:rPr lang="en-GB" sz="1200" b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 cohort use a range of </a:t>
                      </a:r>
                      <a:r>
                        <a:rPr lang="en-GB" sz="1200" b="0" spc="-15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strokes </a:t>
                      </a:r>
                      <a:r>
                        <a:rPr lang="en-GB" sz="1200" b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effectively [for example, front crawl, </a:t>
                      </a:r>
                      <a:r>
                        <a:rPr lang="en-GB" sz="1200" b="0" spc="-15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backstroke </a:t>
                      </a:r>
                      <a:r>
                        <a:rPr lang="en-GB" sz="1200" b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and breaststroke]?</a:t>
                      </a:r>
                      <a:endParaRPr lang="en-GB" sz="1200" b="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50165">
                        <a:spcBef>
                          <a:spcPts val="85"/>
                        </a:spcBef>
                        <a:spcAft>
                          <a:spcPts val="0"/>
                        </a:spcAft>
                      </a:pPr>
                      <a:r>
                        <a:rPr lang="en-GB" sz="1200" b="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0%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30959034"/>
                  </a:ext>
                </a:extLst>
              </a:tr>
              <a:tr h="600777">
                <a:tc>
                  <a:txBody>
                    <a:bodyPr/>
                    <a:lstStyle/>
                    <a:p>
                      <a:pPr marL="50800">
                        <a:spcBef>
                          <a:spcPts val="85"/>
                        </a:spcBef>
                        <a:spcAft>
                          <a:spcPts val="0"/>
                        </a:spcAft>
                      </a:pPr>
                      <a:r>
                        <a:rPr lang="en-GB" sz="1200" b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What percentage of your current Year 6 cohort perform safe self-rescue in different water-based situations?</a:t>
                      </a:r>
                      <a:endParaRPr lang="en-GB" sz="1200" b="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50165">
                        <a:spcBef>
                          <a:spcPts val="85"/>
                        </a:spcBef>
                        <a:spcAft>
                          <a:spcPts val="0"/>
                        </a:spcAft>
                      </a:pPr>
                      <a:r>
                        <a:rPr lang="en-GB" sz="1200" b="0" dirty="0">
                          <a:effectLst/>
                          <a:latin typeface="Arial"/>
                          <a:ea typeface="Calibri"/>
                          <a:cs typeface="Arial"/>
                        </a:rPr>
                        <a:t>0%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09735972"/>
                  </a:ext>
                </a:extLst>
              </a:tr>
              <a:tr h="567972">
                <a:tc>
                  <a:txBody>
                    <a:bodyPr/>
                    <a:lstStyle/>
                    <a:p>
                      <a:pPr marL="50800" marR="137160" algn="just">
                        <a:lnSpc>
                          <a:spcPct val="97000"/>
                        </a:lnSpc>
                        <a:spcBef>
                          <a:spcPts val="110"/>
                        </a:spcBef>
                        <a:spcAft>
                          <a:spcPts val="0"/>
                        </a:spcAft>
                      </a:pPr>
                      <a:r>
                        <a:rPr lang="en-GB" sz="1200" b="0" dirty="0">
                          <a:effectLst/>
                          <a:latin typeface="Arial"/>
                          <a:cs typeface="Arial"/>
                        </a:rPr>
                        <a:t>Schools</a:t>
                      </a:r>
                      <a:r>
                        <a:rPr lang="en-GB" sz="1200" b="0" spc="-20" dirty="0">
                          <a:effectLst/>
                          <a:latin typeface="Arial"/>
                          <a:cs typeface="Arial"/>
                        </a:rPr>
                        <a:t> </a:t>
                      </a:r>
                      <a:r>
                        <a:rPr lang="en-GB" sz="1200" b="0" dirty="0">
                          <a:effectLst/>
                          <a:latin typeface="Arial"/>
                          <a:cs typeface="Arial"/>
                        </a:rPr>
                        <a:t>can</a:t>
                      </a:r>
                      <a:r>
                        <a:rPr lang="en-GB" sz="1200" b="0" spc="-15" dirty="0">
                          <a:effectLst/>
                          <a:latin typeface="Arial"/>
                          <a:cs typeface="Arial"/>
                        </a:rPr>
                        <a:t> </a:t>
                      </a:r>
                      <a:r>
                        <a:rPr lang="en-GB" sz="1200" b="0" dirty="0">
                          <a:effectLst/>
                          <a:latin typeface="Arial"/>
                          <a:cs typeface="Arial"/>
                        </a:rPr>
                        <a:t>choose</a:t>
                      </a:r>
                      <a:r>
                        <a:rPr lang="en-GB" sz="1200" b="0" spc="-15" dirty="0">
                          <a:effectLst/>
                          <a:latin typeface="Arial"/>
                          <a:cs typeface="Arial"/>
                        </a:rPr>
                        <a:t> </a:t>
                      </a:r>
                      <a:r>
                        <a:rPr lang="en-GB" sz="1200" b="0" dirty="0">
                          <a:effectLst/>
                          <a:latin typeface="Arial"/>
                          <a:cs typeface="Arial"/>
                        </a:rPr>
                        <a:t>to</a:t>
                      </a:r>
                      <a:r>
                        <a:rPr lang="en-GB" sz="1200" b="0" spc="-15" dirty="0">
                          <a:effectLst/>
                          <a:latin typeface="Arial"/>
                          <a:cs typeface="Arial"/>
                        </a:rPr>
                        <a:t> </a:t>
                      </a:r>
                      <a:r>
                        <a:rPr lang="en-GB" sz="1200" b="0" dirty="0">
                          <a:effectLst/>
                          <a:latin typeface="Arial"/>
                          <a:cs typeface="Arial"/>
                        </a:rPr>
                        <a:t>use</a:t>
                      </a:r>
                      <a:r>
                        <a:rPr lang="en-GB" sz="1200" b="0" spc="-15" dirty="0">
                          <a:effectLst/>
                          <a:latin typeface="Arial"/>
                          <a:cs typeface="Arial"/>
                        </a:rPr>
                        <a:t> </a:t>
                      </a:r>
                      <a:r>
                        <a:rPr lang="en-GB" sz="1200" b="0" dirty="0">
                          <a:effectLst/>
                          <a:latin typeface="Arial"/>
                          <a:cs typeface="Arial"/>
                        </a:rPr>
                        <a:t>the</a:t>
                      </a:r>
                      <a:r>
                        <a:rPr lang="en-GB" sz="1200" b="0" spc="-15" dirty="0">
                          <a:effectLst/>
                          <a:latin typeface="Arial"/>
                          <a:cs typeface="Arial"/>
                        </a:rPr>
                        <a:t> </a:t>
                      </a:r>
                      <a:r>
                        <a:rPr lang="en-GB" sz="1200" b="0" dirty="0">
                          <a:effectLst/>
                          <a:latin typeface="Arial"/>
                          <a:cs typeface="Arial"/>
                        </a:rPr>
                        <a:t>Primary</a:t>
                      </a:r>
                      <a:r>
                        <a:rPr lang="en-GB" sz="1200" b="0" spc="-10" dirty="0">
                          <a:effectLst/>
                          <a:latin typeface="Arial"/>
                          <a:cs typeface="Arial"/>
                        </a:rPr>
                        <a:t> </a:t>
                      </a:r>
                      <a:r>
                        <a:rPr lang="en-GB" sz="1200" b="0" dirty="0">
                          <a:effectLst/>
                          <a:latin typeface="Arial"/>
                          <a:cs typeface="Arial"/>
                        </a:rPr>
                        <a:t>PE</a:t>
                      </a:r>
                      <a:r>
                        <a:rPr lang="en-GB" sz="1200" b="0" spc="-15" dirty="0">
                          <a:effectLst/>
                          <a:latin typeface="Arial"/>
                          <a:cs typeface="Arial"/>
                        </a:rPr>
                        <a:t> </a:t>
                      </a:r>
                      <a:r>
                        <a:rPr lang="en-GB" sz="1200" b="0" dirty="0">
                          <a:effectLst/>
                          <a:latin typeface="Arial"/>
                          <a:cs typeface="Arial"/>
                        </a:rPr>
                        <a:t>and</a:t>
                      </a:r>
                      <a:r>
                        <a:rPr lang="en-GB" sz="1200" b="0" spc="-15" dirty="0">
                          <a:effectLst/>
                          <a:latin typeface="Arial"/>
                          <a:cs typeface="Arial"/>
                        </a:rPr>
                        <a:t> </a:t>
                      </a:r>
                      <a:r>
                        <a:rPr lang="en-GB" sz="1200" b="0" dirty="0">
                          <a:effectLst/>
                          <a:latin typeface="Arial"/>
                          <a:cs typeface="Arial"/>
                        </a:rPr>
                        <a:t>Sport</a:t>
                      </a:r>
                      <a:r>
                        <a:rPr lang="en-GB" sz="1200" b="0" spc="-20" dirty="0">
                          <a:effectLst/>
                          <a:latin typeface="Arial"/>
                          <a:cs typeface="Arial"/>
                        </a:rPr>
                        <a:t> </a:t>
                      </a:r>
                      <a:r>
                        <a:rPr lang="en-GB" sz="1200" b="0" dirty="0">
                          <a:effectLst/>
                          <a:latin typeface="Arial"/>
                          <a:cs typeface="Arial"/>
                        </a:rPr>
                        <a:t>Premium</a:t>
                      </a:r>
                      <a:r>
                        <a:rPr lang="en-GB" sz="1200" b="0" spc="-10" dirty="0">
                          <a:effectLst/>
                          <a:latin typeface="Arial"/>
                          <a:cs typeface="Arial"/>
                        </a:rPr>
                        <a:t> </a:t>
                      </a:r>
                      <a:r>
                        <a:rPr lang="en-GB" sz="1200" b="0" dirty="0">
                          <a:effectLst/>
                          <a:latin typeface="Arial"/>
                          <a:cs typeface="Arial"/>
                        </a:rPr>
                        <a:t>to</a:t>
                      </a:r>
                      <a:r>
                        <a:rPr lang="en-GB" sz="1200" b="0" spc="-15" dirty="0">
                          <a:effectLst/>
                          <a:latin typeface="Arial"/>
                          <a:cs typeface="Arial"/>
                        </a:rPr>
                        <a:t> </a:t>
                      </a:r>
                      <a:r>
                        <a:rPr lang="en-GB" sz="1200" b="0" dirty="0">
                          <a:effectLst/>
                          <a:latin typeface="Arial"/>
                          <a:cs typeface="Arial"/>
                        </a:rPr>
                        <a:t>provide</a:t>
                      </a:r>
                      <a:r>
                        <a:rPr lang="en-GB" sz="1200" b="0" spc="-15" dirty="0">
                          <a:effectLst/>
                          <a:latin typeface="Arial"/>
                          <a:cs typeface="Arial"/>
                        </a:rPr>
                        <a:t> </a:t>
                      </a:r>
                      <a:r>
                        <a:rPr lang="en-GB" sz="1200" b="0" dirty="0">
                          <a:effectLst/>
                          <a:latin typeface="Arial"/>
                          <a:cs typeface="Arial"/>
                        </a:rPr>
                        <a:t>additional</a:t>
                      </a:r>
                      <a:r>
                        <a:rPr lang="en-GB" sz="1200" b="0" spc="-15" dirty="0">
                          <a:effectLst/>
                          <a:latin typeface="Arial"/>
                          <a:cs typeface="Arial"/>
                        </a:rPr>
                        <a:t> </a:t>
                      </a:r>
                      <a:r>
                        <a:rPr lang="en-GB" sz="1200" b="0" dirty="0">
                          <a:effectLst/>
                          <a:latin typeface="Arial"/>
                          <a:cs typeface="Arial"/>
                        </a:rPr>
                        <a:t>provision</a:t>
                      </a:r>
                      <a:r>
                        <a:rPr lang="en-GB" sz="1200" b="0" spc="-15" dirty="0">
                          <a:effectLst/>
                          <a:latin typeface="Arial"/>
                          <a:cs typeface="Arial"/>
                        </a:rPr>
                        <a:t> </a:t>
                      </a:r>
                      <a:endParaRPr lang="en-GB" sz="1200" b="0" dirty="0">
                        <a:effectLst/>
                        <a:latin typeface="Arial"/>
                        <a:ea typeface="Calibri" panose="020F0502020204030204" pitchFamily="34" charset="0"/>
                        <a:cs typeface="Arial"/>
                      </a:endParaRPr>
                    </a:p>
                    <a:p>
                      <a:pPr marL="50800" marR="137160" lvl="0" algn="just">
                        <a:lnSpc>
                          <a:spcPct val="97000"/>
                        </a:lnSpc>
                        <a:spcBef>
                          <a:spcPts val="11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200" b="0" spc="-15" dirty="0">
                          <a:effectLst/>
                          <a:latin typeface="Arial"/>
                          <a:cs typeface="Arial"/>
                        </a:rPr>
                        <a:t>for </a:t>
                      </a:r>
                      <a:r>
                        <a:rPr lang="en-GB" sz="1200" b="0" dirty="0">
                          <a:effectLst/>
                          <a:latin typeface="Arial"/>
                          <a:cs typeface="Arial"/>
                        </a:rPr>
                        <a:t>swimming but this must be </a:t>
                      </a:r>
                      <a:r>
                        <a:rPr lang="en-GB" sz="1200" b="0" spc="-15" dirty="0">
                          <a:effectLst/>
                          <a:latin typeface="Arial"/>
                          <a:cs typeface="Arial"/>
                        </a:rPr>
                        <a:t>for </a:t>
                      </a:r>
                      <a:r>
                        <a:rPr lang="en-GB" sz="1200" b="0" dirty="0">
                          <a:effectLst/>
                          <a:latin typeface="Arial"/>
                          <a:cs typeface="Arial"/>
                        </a:rPr>
                        <a:t>activity over and above the national curriculum requirements. </a:t>
                      </a:r>
                      <a:endParaRPr lang="en-GB" sz="1200" b="0">
                        <a:effectLst/>
                        <a:latin typeface="Arial"/>
                        <a:ea typeface="Calibri"/>
                        <a:cs typeface="Arial"/>
                      </a:endParaRPr>
                    </a:p>
                    <a:p>
                      <a:pPr marL="50800" marR="137160" lvl="0" algn="just">
                        <a:lnSpc>
                          <a:spcPct val="97000"/>
                        </a:lnSpc>
                        <a:spcBef>
                          <a:spcPts val="11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200" b="0" spc="-15" dirty="0">
                          <a:effectLst/>
                          <a:latin typeface="Arial"/>
                          <a:cs typeface="Arial"/>
                        </a:rPr>
                        <a:t>Have </a:t>
                      </a:r>
                      <a:r>
                        <a:rPr lang="en-GB" sz="1200" b="0" dirty="0">
                          <a:effectLst/>
                          <a:latin typeface="Arial"/>
                          <a:cs typeface="Arial"/>
                        </a:rPr>
                        <a:t>you used it in this </a:t>
                      </a:r>
                      <a:r>
                        <a:rPr lang="en-GB" sz="1200" b="0" spc="-15" dirty="0">
                          <a:effectLst/>
                          <a:latin typeface="Arial"/>
                          <a:cs typeface="Arial"/>
                        </a:rPr>
                        <a:t>way?</a:t>
                      </a:r>
                      <a:endParaRPr lang="en-GB" sz="1200" b="0">
                        <a:effectLst/>
                        <a:latin typeface="Arial"/>
                        <a:ea typeface="Calibri"/>
                        <a:cs typeface="Arial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50165">
                        <a:spcBef>
                          <a:spcPts val="85"/>
                        </a:spcBef>
                        <a:spcAft>
                          <a:spcPts val="0"/>
                        </a:spcAft>
                      </a:pPr>
                      <a:r>
                        <a:rPr lang="en-GB" sz="1200" b="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No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0231775"/>
                  </a:ext>
                </a:extLst>
              </a:tr>
            </a:tbl>
          </a:graphicData>
        </a:graphic>
      </p:graphicFrame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7DBEA56D-D12F-4218-8D3B-EC92B48C289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92200543"/>
              </p:ext>
            </p:extLst>
          </p:nvPr>
        </p:nvGraphicFramePr>
        <p:xfrm>
          <a:off x="8659906" y="3291840"/>
          <a:ext cx="2193624" cy="3215541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64350">
                  <a:extLst>
                    <a:ext uri="{9D8B030D-6E8A-4147-A177-3AD203B41FA5}">
                      <a16:colId xmlns:a16="http://schemas.microsoft.com/office/drawing/2014/main" val="2423345844"/>
                    </a:ext>
                  </a:extLst>
                </a:gridCol>
                <a:gridCol w="1029274">
                  <a:extLst>
                    <a:ext uri="{9D8B030D-6E8A-4147-A177-3AD203B41FA5}">
                      <a16:colId xmlns:a16="http://schemas.microsoft.com/office/drawing/2014/main" val="3829407323"/>
                    </a:ext>
                  </a:extLst>
                </a:gridCol>
              </a:tblGrid>
              <a:tr h="640542">
                <a:tc gridSpan="2">
                  <a:txBody>
                    <a:bodyPr/>
                    <a:lstStyle/>
                    <a:p>
                      <a:pPr algn="ctr"/>
                      <a:r>
                        <a:rPr lang="en-GB" sz="1400" b="1" dirty="0">
                          <a:solidFill>
                            <a:sysClr val="windowText" lastClr="000000"/>
                          </a:solidFill>
                        </a:rPr>
                        <a:t>2023-2024 Allocation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4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98584631"/>
                  </a:ext>
                </a:extLst>
              </a:tr>
              <a:tr h="640542">
                <a:tc>
                  <a:txBody>
                    <a:bodyPr/>
                    <a:lstStyle/>
                    <a:p>
                      <a:r>
                        <a:rPr lang="en-GB" sz="1400" b="1" dirty="0">
                          <a:solidFill>
                            <a:sysClr val="windowText" lastClr="000000"/>
                          </a:solidFill>
                        </a:rPr>
                        <a:t>Carry Over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>
                          <a:solidFill>
                            <a:sysClr val="windowText" lastClr="000000"/>
                          </a:solidFill>
                        </a:rPr>
                        <a:t>£0</a:t>
                      </a:r>
                    </a:p>
                    <a:p>
                      <a:pPr algn="ctr"/>
                      <a:endParaRPr lang="en-GB" sz="14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65522629"/>
                  </a:ext>
                </a:extLst>
              </a:tr>
              <a:tr h="640542">
                <a:tc>
                  <a:txBody>
                    <a:bodyPr/>
                    <a:lstStyle/>
                    <a:p>
                      <a:r>
                        <a:rPr lang="en-GB" sz="1400" b="1" dirty="0">
                          <a:solidFill>
                            <a:sysClr val="windowText" lastClr="000000"/>
                          </a:solidFill>
                        </a:rPr>
                        <a:t>September – March (est)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>
                          <a:solidFill>
                            <a:sysClr val="windowText" lastClr="000000"/>
                          </a:solidFill>
                        </a:rPr>
                        <a:t>£9,500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32881918"/>
                  </a:ext>
                </a:extLst>
              </a:tr>
              <a:tr h="562395">
                <a:tc>
                  <a:txBody>
                    <a:bodyPr/>
                    <a:lstStyle/>
                    <a:p>
                      <a:r>
                        <a:rPr lang="en-GB" sz="1400" b="1" dirty="0">
                          <a:solidFill>
                            <a:sysClr val="windowText" lastClr="000000"/>
                          </a:solidFill>
                        </a:rPr>
                        <a:t>April – August (est)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>
                          <a:solidFill>
                            <a:sysClr val="windowText" lastClr="000000"/>
                          </a:solidFill>
                        </a:rPr>
                        <a:t>£6,504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43957836"/>
                  </a:ext>
                </a:extLst>
              </a:tr>
              <a:tr h="714586">
                <a:tc>
                  <a:txBody>
                    <a:bodyPr/>
                    <a:lstStyle/>
                    <a:p>
                      <a:r>
                        <a:rPr lang="en-GB" sz="1400" b="1" dirty="0">
                          <a:solidFill>
                            <a:sysClr val="windowText" lastClr="000000"/>
                          </a:solidFill>
                        </a:rPr>
                        <a:t>Total allocation </a:t>
                      </a:r>
                    </a:p>
                    <a:p>
                      <a:r>
                        <a:rPr lang="en-GB" sz="1400" b="1" dirty="0">
                          <a:solidFill>
                            <a:sysClr val="windowText" lastClr="000000"/>
                          </a:solidFill>
                        </a:rPr>
                        <a:t>(est)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>
                          <a:solidFill>
                            <a:sysClr val="windowText" lastClr="000000"/>
                          </a:solidFill>
                        </a:rPr>
                        <a:t>£16,004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04565093"/>
                  </a:ext>
                </a:extLst>
              </a:tr>
            </a:tbl>
          </a:graphicData>
        </a:graphic>
      </p:graphicFrame>
      <p:sp>
        <p:nvSpPr>
          <p:cNvPr id="8" name="Frame 7">
            <a:extLst>
              <a:ext uri="{FF2B5EF4-FFF2-40B4-BE49-F238E27FC236}">
                <a16:creationId xmlns:a16="http://schemas.microsoft.com/office/drawing/2014/main" id="{E91E1338-593B-49A1-AE43-4998921ACD45}"/>
              </a:ext>
            </a:extLst>
          </p:cNvPr>
          <p:cNvSpPr/>
          <p:nvPr/>
        </p:nvSpPr>
        <p:spPr>
          <a:xfrm>
            <a:off x="0" y="1"/>
            <a:ext cx="12192000" cy="6858000"/>
          </a:xfrm>
          <a:prstGeom prst="frame">
            <a:avLst>
              <a:gd name="adj1" fmla="val 2208"/>
            </a:avLst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47419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2420B6E-A79F-FB36-0E70-144F346C65A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A5F12588-2B41-4403-0953-5027891EE20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41965360"/>
              </p:ext>
            </p:extLst>
          </p:nvPr>
        </p:nvGraphicFramePr>
        <p:xfrm>
          <a:off x="310056" y="486892"/>
          <a:ext cx="11571887" cy="444153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62455">
                  <a:extLst>
                    <a:ext uri="{9D8B030D-6E8A-4147-A177-3AD203B41FA5}">
                      <a16:colId xmlns:a16="http://schemas.microsoft.com/office/drawing/2014/main" val="714060936"/>
                    </a:ext>
                  </a:extLst>
                </a:gridCol>
                <a:gridCol w="2731292">
                  <a:extLst>
                    <a:ext uri="{9D8B030D-6E8A-4147-A177-3AD203B41FA5}">
                      <a16:colId xmlns:a16="http://schemas.microsoft.com/office/drawing/2014/main" val="4188419027"/>
                    </a:ext>
                  </a:extLst>
                </a:gridCol>
                <a:gridCol w="3320743">
                  <a:extLst>
                    <a:ext uri="{9D8B030D-6E8A-4147-A177-3AD203B41FA5}">
                      <a16:colId xmlns:a16="http://schemas.microsoft.com/office/drawing/2014/main" val="1284137533"/>
                    </a:ext>
                  </a:extLst>
                </a:gridCol>
                <a:gridCol w="1234479">
                  <a:extLst>
                    <a:ext uri="{9D8B030D-6E8A-4147-A177-3AD203B41FA5}">
                      <a16:colId xmlns:a16="http://schemas.microsoft.com/office/drawing/2014/main" val="405696373"/>
                    </a:ext>
                  </a:extLst>
                </a:gridCol>
                <a:gridCol w="1971316">
                  <a:extLst>
                    <a:ext uri="{9D8B030D-6E8A-4147-A177-3AD203B41FA5}">
                      <a16:colId xmlns:a16="http://schemas.microsoft.com/office/drawing/2014/main" val="3327348098"/>
                    </a:ext>
                  </a:extLst>
                </a:gridCol>
                <a:gridCol w="1851602">
                  <a:extLst>
                    <a:ext uri="{9D8B030D-6E8A-4147-A177-3AD203B41FA5}">
                      <a16:colId xmlns:a16="http://schemas.microsoft.com/office/drawing/2014/main" val="98106504"/>
                    </a:ext>
                  </a:extLst>
                </a:gridCol>
              </a:tblGrid>
              <a:tr h="457584">
                <a:tc gridSpan="6"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Key Indicator 1 - The engagement of all pupils in regular physical activity – Chief Medical Officer guidelines recommend that primary school pupils undertake at least 30 minutes of physical activity a day in school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 sz="14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 sz="14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 sz="14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 sz="14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 sz="14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53092477"/>
                  </a:ext>
                </a:extLst>
              </a:tr>
              <a:tr h="457584">
                <a:tc>
                  <a:txBody>
                    <a:bodyPr/>
                    <a:lstStyle/>
                    <a:p>
                      <a:endParaRPr lang="en-GB" sz="14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Intent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Implementation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Funding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Impact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Review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33588345"/>
                  </a:ext>
                </a:extLst>
              </a:tr>
              <a:tr h="322257">
                <a:tc>
                  <a:txBody>
                    <a:bodyPr/>
                    <a:lstStyle/>
                    <a:p>
                      <a:endParaRPr lang="en-GB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i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What are we going to</a:t>
                      </a:r>
                      <a:r>
                        <a:rPr lang="en-GB" sz="1100" i="1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do:</a:t>
                      </a:r>
                      <a:endParaRPr lang="en-GB" sz="1100" i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i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What</a:t>
                      </a:r>
                      <a:r>
                        <a:rPr lang="en-GB" sz="1100" i="1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steps will we take to achieve this:</a:t>
                      </a:r>
                      <a:endParaRPr lang="en-GB" sz="1100" i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i="1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Fund allocation</a:t>
                      </a:r>
                      <a:endParaRPr lang="en-GB" sz="1100" i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i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How</a:t>
                      </a:r>
                      <a:r>
                        <a:rPr lang="en-GB" sz="1100" i="1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will this help our pupils:</a:t>
                      </a:r>
                      <a:endParaRPr lang="en-GB" sz="1100" i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i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Was</a:t>
                      </a:r>
                      <a:r>
                        <a:rPr lang="en-GB" sz="1100" i="1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this successful:</a:t>
                      </a:r>
                      <a:endParaRPr lang="en-GB" sz="1100" i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82505494"/>
                  </a:ext>
                </a:extLst>
              </a:tr>
              <a:tr h="1319449">
                <a:tc>
                  <a:txBody>
                    <a:bodyPr/>
                    <a:lstStyle/>
                    <a:p>
                      <a:r>
                        <a:rPr lang="en-GB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128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Symbol" panose="05050102010706020507" pitchFamily="18" charset="2"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Development of physical activity across the school day through an enhanced stock of playground equipment – additional resources to be purchased for the upper and lower playgrounds in consultation with staff across school.</a:t>
                      </a:r>
                      <a:endParaRPr kumimoji="0" lang="en-GB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-548640">
                        <a:spcAft>
                          <a:spcPts val="0"/>
                        </a:spcAft>
                      </a:pPr>
                      <a:r>
                        <a:rPr lang="en-GB" sz="1000" dirty="0">
                          <a:latin typeface="Arial"/>
                          <a:cs typeface="Arial"/>
                        </a:rPr>
                        <a:t>• Conduct an</a:t>
                      </a:r>
                      <a:r>
                        <a:rPr lang="en-GB" sz="1000" baseline="0" dirty="0">
                          <a:latin typeface="Arial"/>
                          <a:cs typeface="Arial"/>
                        </a:rPr>
                        <a:t> </a:t>
                      </a:r>
                      <a:r>
                        <a:rPr lang="en-GB" sz="1000" dirty="0">
                          <a:latin typeface="Arial"/>
                          <a:cs typeface="Arial"/>
                        </a:rPr>
                        <a:t>audit of existing</a:t>
                      </a:r>
                      <a:r>
                        <a:rPr lang="en-GB" sz="1000" baseline="0" dirty="0">
                          <a:latin typeface="Arial"/>
                          <a:cs typeface="Arial"/>
                        </a:rPr>
                        <a:t> equipment on the upper and lower playgrounds.</a:t>
                      </a:r>
                      <a:endParaRPr lang="en-GB" sz="1000" dirty="0">
                        <a:latin typeface="Arial"/>
                        <a:cs typeface="Arial"/>
                      </a:endParaRPr>
                    </a:p>
                    <a:p>
                      <a:pPr marL="0" indent="-457200">
                        <a:spcAft>
                          <a:spcPts val="0"/>
                        </a:spcAft>
                      </a:pPr>
                      <a:r>
                        <a:rPr lang="en-GB" sz="1000" dirty="0">
                          <a:latin typeface="Arial"/>
                          <a:cs typeface="Arial"/>
                        </a:rPr>
                        <a:t>• Consult staff across school on</a:t>
                      </a:r>
                      <a:r>
                        <a:rPr lang="en-GB" sz="1000" baseline="0" dirty="0">
                          <a:latin typeface="Arial"/>
                          <a:cs typeface="Arial"/>
                        </a:rPr>
                        <a:t> potential new resources that they feel would benefit the pupils.</a:t>
                      </a:r>
                      <a:endParaRPr lang="en-GB" sz="1000" dirty="0">
                        <a:latin typeface="Arial"/>
                        <a:cs typeface="Arial"/>
                      </a:endParaRPr>
                    </a:p>
                    <a:p>
                      <a:pPr marL="0" indent="-457200">
                        <a:spcAft>
                          <a:spcPts val="0"/>
                        </a:spcAft>
                      </a:pPr>
                      <a:r>
                        <a:rPr lang="en-GB" sz="1000" dirty="0">
                          <a:latin typeface="Arial"/>
                          <a:cs typeface="Arial"/>
                        </a:rPr>
                        <a:t>• Procurement of a range of resources in line with the staff</a:t>
                      </a:r>
                      <a:r>
                        <a:rPr lang="en-GB" sz="1000" baseline="0" dirty="0">
                          <a:latin typeface="Arial"/>
                          <a:cs typeface="Arial"/>
                        </a:rPr>
                        <a:t> consultation to enhance the playtime provision for all pupils.</a:t>
                      </a:r>
                      <a:endParaRPr lang="en-GB" sz="1000" dirty="0">
                        <a:latin typeface="Arial"/>
                        <a:cs typeface="Arial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0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£250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/>
                      <a:r>
                        <a:rPr lang="en-GB" sz="1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• Provides an enhanced range of activities/opportunities to engage all pupils in physical activity/games at playtime.</a:t>
                      </a:r>
                    </a:p>
                    <a:p>
                      <a:pPr marL="0" indent="0"/>
                      <a:r>
                        <a:rPr lang="en-GB" sz="1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• Encourage pupils to engage in co-operative play with peers.</a:t>
                      </a:r>
                    </a:p>
                    <a:p>
                      <a:endParaRPr lang="en-GB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lang="en-US" sz="1000" dirty="0">
                        <a:highlight>
                          <a:srgbClr val="FFFF00"/>
                        </a:highlight>
                        <a:latin typeface="Arial"/>
                        <a:cs typeface="Arial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27529832"/>
                  </a:ext>
                </a:extLst>
              </a:tr>
              <a:tr h="1427840">
                <a:tc>
                  <a:txBody>
                    <a:bodyPr/>
                    <a:lstStyle/>
                    <a:p>
                      <a:r>
                        <a:rPr lang="en-GB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Work alongside the school’s Occupational Therapist to identify Ready to Learn groups that are focussed on physical activity and assist in the procurement of resources to support groups.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• PE leader to meet with school Occupational Therapist and identify any additional ways in which physical activity can be incorporated into ‘Ready to Learn’.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• Procure any additional resources that will facilitate the creation of any identified groups.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• Support staff in the use of new equipment.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000" b="1" dirty="0">
                          <a:latin typeface="Arial"/>
                          <a:cs typeface="Arial"/>
                        </a:rPr>
                        <a:t>£200</a:t>
                      </a:r>
                      <a:endParaRPr lang="en-GB" sz="1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/>
                      <a:r>
                        <a:rPr lang="en-GB" sz="1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• Provides an enhanced range of physical activities available for ‘Ready to Learn’.</a:t>
                      </a:r>
                    </a:p>
                    <a:p>
                      <a:pPr marL="0"/>
                      <a:r>
                        <a:rPr lang="en-GB" sz="1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• Contributes to the Chief Medical Officers</a:t>
                      </a:r>
                      <a:r>
                        <a:rPr lang="en-GB" sz="100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recommendation of 30 minutes of physical activity per day. </a:t>
                      </a:r>
                      <a:endParaRPr lang="en-GB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US" sz="1000" dirty="0">
                        <a:highlight>
                          <a:srgbClr val="FFFF00"/>
                        </a:highlight>
                        <a:latin typeface="Arial"/>
                        <a:cs typeface="Arial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76480473"/>
                  </a:ext>
                </a:extLst>
              </a:tr>
            </a:tbl>
          </a:graphicData>
        </a:graphic>
      </p:graphicFrame>
      <p:sp>
        <p:nvSpPr>
          <p:cNvPr id="9" name="Frame 8">
            <a:extLst>
              <a:ext uri="{FF2B5EF4-FFF2-40B4-BE49-F238E27FC236}">
                <a16:creationId xmlns:a16="http://schemas.microsoft.com/office/drawing/2014/main" id="{376A280E-D545-71DC-894D-881EF4391F03}"/>
              </a:ext>
            </a:extLst>
          </p:cNvPr>
          <p:cNvSpPr/>
          <p:nvPr/>
        </p:nvSpPr>
        <p:spPr>
          <a:xfrm>
            <a:off x="0" y="1"/>
            <a:ext cx="12192000" cy="6858000"/>
          </a:xfrm>
          <a:prstGeom prst="frame">
            <a:avLst>
              <a:gd name="adj1" fmla="val 2208"/>
            </a:avLst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642577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E69D90-3703-C449-94CA-DFDB4AA291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3842D57A-235C-66B4-98E2-C2C50A788F0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36544512"/>
              </p:ext>
            </p:extLst>
          </p:nvPr>
        </p:nvGraphicFramePr>
        <p:xfrm>
          <a:off x="296069" y="459882"/>
          <a:ext cx="11571887" cy="229189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62455">
                  <a:extLst>
                    <a:ext uri="{9D8B030D-6E8A-4147-A177-3AD203B41FA5}">
                      <a16:colId xmlns:a16="http://schemas.microsoft.com/office/drawing/2014/main" val="714060936"/>
                    </a:ext>
                  </a:extLst>
                </a:gridCol>
                <a:gridCol w="2731292">
                  <a:extLst>
                    <a:ext uri="{9D8B030D-6E8A-4147-A177-3AD203B41FA5}">
                      <a16:colId xmlns:a16="http://schemas.microsoft.com/office/drawing/2014/main" val="4188419027"/>
                    </a:ext>
                  </a:extLst>
                </a:gridCol>
                <a:gridCol w="3379335">
                  <a:extLst>
                    <a:ext uri="{9D8B030D-6E8A-4147-A177-3AD203B41FA5}">
                      <a16:colId xmlns:a16="http://schemas.microsoft.com/office/drawing/2014/main" val="1284137533"/>
                    </a:ext>
                  </a:extLst>
                </a:gridCol>
                <a:gridCol w="1175887">
                  <a:extLst>
                    <a:ext uri="{9D8B030D-6E8A-4147-A177-3AD203B41FA5}">
                      <a16:colId xmlns:a16="http://schemas.microsoft.com/office/drawing/2014/main" val="405696373"/>
                    </a:ext>
                  </a:extLst>
                </a:gridCol>
                <a:gridCol w="1971316">
                  <a:extLst>
                    <a:ext uri="{9D8B030D-6E8A-4147-A177-3AD203B41FA5}">
                      <a16:colId xmlns:a16="http://schemas.microsoft.com/office/drawing/2014/main" val="3327348098"/>
                    </a:ext>
                  </a:extLst>
                </a:gridCol>
                <a:gridCol w="1851602">
                  <a:extLst>
                    <a:ext uri="{9D8B030D-6E8A-4147-A177-3AD203B41FA5}">
                      <a16:colId xmlns:a16="http://schemas.microsoft.com/office/drawing/2014/main" val="98106504"/>
                    </a:ext>
                  </a:extLst>
                </a:gridCol>
              </a:tblGrid>
              <a:tr h="341179">
                <a:tc gridSpan="6"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Key Indicator 2 - The profile of PESSPA being raised across the school as a tool for whole school improvement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 sz="1100" i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 sz="1100" i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 sz="1100" i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 sz="1100" i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 sz="1100" i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88121425"/>
                  </a:ext>
                </a:extLst>
              </a:tr>
              <a:tr h="341179">
                <a:tc>
                  <a:txBody>
                    <a:bodyPr/>
                    <a:lstStyle/>
                    <a:p>
                      <a:endParaRPr lang="en-GB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i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What are we going to</a:t>
                      </a:r>
                      <a:r>
                        <a:rPr lang="en-GB" sz="1100" i="1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do:</a:t>
                      </a:r>
                      <a:endParaRPr lang="en-GB" sz="1100" i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i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What</a:t>
                      </a:r>
                      <a:r>
                        <a:rPr lang="en-GB" sz="1100" i="1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steps will we take to achieve this:</a:t>
                      </a:r>
                      <a:endParaRPr lang="en-GB" sz="1100" i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i="1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Fund allocation </a:t>
                      </a:r>
                      <a:endParaRPr lang="en-GB" sz="1100" i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i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How</a:t>
                      </a:r>
                      <a:r>
                        <a:rPr lang="en-GB" sz="1100" i="1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will this help our pupils:</a:t>
                      </a:r>
                      <a:endParaRPr lang="en-GB" sz="1100" i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i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Was</a:t>
                      </a:r>
                      <a:r>
                        <a:rPr lang="en-GB" sz="1100" i="1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this successful:</a:t>
                      </a:r>
                      <a:endParaRPr lang="en-GB" sz="1100" i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82505494"/>
                  </a:ext>
                </a:extLst>
              </a:tr>
              <a:tr h="1262235">
                <a:tc>
                  <a:txBody>
                    <a:bodyPr/>
                    <a:lstStyle/>
                    <a:p>
                      <a:r>
                        <a:rPr lang="en-GB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Procurement of additional resources to support the delivery of the MOVE curriculum across school in line with the school development plan.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Consultation with appropriate staff across school regarding the required resources.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Resources to be ordered through the usual procurement methods.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000" b="1" dirty="0">
                          <a:latin typeface="Arial"/>
                          <a:cs typeface="Arial"/>
                        </a:rPr>
                        <a:t>£306</a:t>
                      </a:r>
                      <a:endParaRPr lang="en-GB" sz="1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Char char="•"/>
                      </a:pPr>
                      <a:r>
                        <a:rPr lang="en-GB" sz="1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Pupils accessing the MOVE curriculum with have specific resources to support them in engaging with a greater range of physical activities. </a:t>
                      </a:r>
                    </a:p>
                    <a:p>
                      <a:pPr marL="0" lvl="0" indent="0">
                        <a:buFont typeface="Arial" panose="020B0604020202020204" pitchFamily="34" charset="0"/>
                        <a:buChar char="•"/>
                      </a:pPr>
                      <a:r>
                        <a:rPr lang="en-GB" sz="1000" dirty="0">
                          <a:latin typeface="Arial"/>
                          <a:cs typeface="Arial"/>
                        </a:rPr>
                        <a:t> Ensure MOVE curriculum is being delivered to a consistently high standard.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000" dirty="0">
                          <a:highlight>
                            <a:srgbClr val="FFFF00"/>
                          </a:highlight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Discussions with PE lead, additional equipment has been purchased to support the delivery of the MOVE curriculum.</a:t>
                      </a: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FFF00"/>
                        </a:highlight>
                        <a:uLnTx/>
                        <a:uFillTx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27529832"/>
                  </a:ext>
                </a:extLst>
              </a:tr>
            </a:tbl>
          </a:graphicData>
        </a:graphic>
      </p:graphicFrame>
      <p:graphicFrame>
        <p:nvGraphicFramePr>
          <p:cNvPr id="14" name="Table 13">
            <a:extLst>
              <a:ext uri="{FF2B5EF4-FFF2-40B4-BE49-F238E27FC236}">
                <a16:creationId xmlns:a16="http://schemas.microsoft.com/office/drawing/2014/main" id="{7DBA9971-99AC-A9FC-3FF6-2A063EE0C85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78079978"/>
              </p:ext>
            </p:extLst>
          </p:nvPr>
        </p:nvGraphicFramePr>
        <p:xfrm>
          <a:off x="296068" y="3151512"/>
          <a:ext cx="11571887" cy="327915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62455">
                  <a:extLst>
                    <a:ext uri="{9D8B030D-6E8A-4147-A177-3AD203B41FA5}">
                      <a16:colId xmlns:a16="http://schemas.microsoft.com/office/drawing/2014/main" val="714060936"/>
                    </a:ext>
                  </a:extLst>
                </a:gridCol>
                <a:gridCol w="2731292">
                  <a:extLst>
                    <a:ext uri="{9D8B030D-6E8A-4147-A177-3AD203B41FA5}">
                      <a16:colId xmlns:a16="http://schemas.microsoft.com/office/drawing/2014/main" val="4188419027"/>
                    </a:ext>
                  </a:extLst>
                </a:gridCol>
                <a:gridCol w="3379336">
                  <a:extLst>
                    <a:ext uri="{9D8B030D-6E8A-4147-A177-3AD203B41FA5}">
                      <a16:colId xmlns:a16="http://schemas.microsoft.com/office/drawing/2014/main" val="1284137533"/>
                    </a:ext>
                  </a:extLst>
                </a:gridCol>
                <a:gridCol w="1175886">
                  <a:extLst>
                    <a:ext uri="{9D8B030D-6E8A-4147-A177-3AD203B41FA5}">
                      <a16:colId xmlns:a16="http://schemas.microsoft.com/office/drawing/2014/main" val="405696373"/>
                    </a:ext>
                  </a:extLst>
                </a:gridCol>
                <a:gridCol w="1971316">
                  <a:extLst>
                    <a:ext uri="{9D8B030D-6E8A-4147-A177-3AD203B41FA5}">
                      <a16:colId xmlns:a16="http://schemas.microsoft.com/office/drawing/2014/main" val="3327348098"/>
                    </a:ext>
                  </a:extLst>
                </a:gridCol>
                <a:gridCol w="1851602">
                  <a:extLst>
                    <a:ext uri="{9D8B030D-6E8A-4147-A177-3AD203B41FA5}">
                      <a16:colId xmlns:a16="http://schemas.microsoft.com/office/drawing/2014/main" val="98106504"/>
                    </a:ext>
                  </a:extLst>
                </a:gridCol>
              </a:tblGrid>
              <a:tr h="292114">
                <a:tc gridSpan="6"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Key Indicator 3 - Increased confidence, knowledge and skills of all staff in teaching PE and sport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 sz="1100" i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 sz="1100" i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 sz="1100" i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 sz="1100" i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 sz="1100" i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03198765"/>
                  </a:ext>
                </a:extLst>
              </a:tr>
              <a:tr h="292114">
                <a:tc>
                  <a:txBody>
                    <a:bodyPr/>
                    <a:lstStyle/>
                    <a:p>
                      <a:endParaRPr lang="en-GB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i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What are we going to</a:t>
                      </a:r>
                      <a:r>
                        <a:rPr lang="en-GB" sz="1100" i="1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do:</a:t>
                      </a:r>
                      <a:endParaRPr lang="en-GB" sz="1100" i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i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What</a:t>
                      </a:r>
                      <a:r>
                        <a:rPr lang="en-GB" sz="1100" i="1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steps will we take to achieve this:</a:t>
                      </a:r>
                      <a:endParaRPr lang="en-GB" sz="1100" i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i="1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Fund allocation</a:t>
                      </a:r>
                      <a:endParaRPr lang="en-GB" sz="1100" i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i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How</a:t>
                      </a:r>
                      <a:r>
                        <a:rPr lang="en-GB" sz="1100" i="1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will this help our pupils:</a:t>
                      </a:r>
                      <a:endParaRPr lang="en-GB" sz="1100" i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i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Was</a:t>
                      </a:r>
                      <a:r>
                        <a:rPr lang="en-GB" sz="1100" i="1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this successful:</a:t>
                      </a:r>
                      <a:endParaRPr lang="en-GB" sz="1100" i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82505494"/>
                  </a:ext>
                </a:extLst>
              </a:tr>
              <a:tr h="1074210">
                <a:tc>
                  <a:txBody>
                    <a:bodyPr/>
                    <a:lstStyle/>
                    <a:p>
                      <a:r>
                        <a:rPr lang="en-GB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3.1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Symbol" panose="05050102010706020507" pitchFamily="18" charset="2"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/>
                          <a:ea typeface="Calibri"/>
                          <a:cs typeface="Arial"/>
                        </a:rPr>
                        <a:t>Buy into, and utilise, the Warrington Service Level Agreement provided by the Local Authority with school support offered by Livewire, Warrington School Sport Partnership and The Warrington Wolves Charitable Foundation</a:t>
                      </a:r>
                      <a:r>
                        <a:rPr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/>
                          <a:ea typeface="Calibri"/>
                          <a:cs typeface="Arial"/>
                        </a:rPr>
                        <a:t>.</a:t>
                      </a: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/>
                          <a:ea typeface="Calibri"/>
                          <a:cs typeface="Arial"/>
                        </a:rPr>
                        <a:t>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Arial"/>
                        </a:rPr>
                        <a:t>• PE leader to liaise with the school business manager to ensure that the service is bought back in to for this academic year</a:t>
                      </a:r>
                      <a:r>
                        <a:rPr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Arial"/>
                        </a:rPr>
                        <a:t>.</a:t>
                      </a: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/>
                        <a:ea typeface="+mn-ea"/>
                        <a:cs typeface="Arial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Arial"/>
                        </a:rPr>
                        <a:t>• PE leader to review the offer and ensure that we maximise our participation in various events offered and any CPD opportunities presented</a:t>
                      </a:r>
                      <a:r>
                        <a:rPr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Arial"/>
                        </a:rPr>
                        <a:t>.</a:t>
                      </a: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Arial"/>
                        </a:rPr>
                        <a:t>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000" b="1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£3080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0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• Assist teachers in delivering a rich and versatile PE curriculum inclusive for all pupils.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GB" sz="10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• Pupils will be</a:t>
                      </a:r>
                      <a:r>
                        <a:rPr lang="en-GB" sz="1000" baseline="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 given the opportunity </a:t>
                      </a:r>
                      <a:r>
                        <a:rPr lang="en-GB" sz="100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to work </a:t>
                      </a:r>
                      <a:r>
                        <a:rPr lang="en-GB" sz="1000" baseline="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with professional sports coaches.</a:t>
                      </a:r>
                    </a:p>
                    <a:p>
                      <a:pPr marL="171450" lvl="0" indent="-171450">
                        <a:buFont typeface="Arial"/>
                        <a:buChar char="•"/>
                      </a:pPr>
                      <a:endParaRPr lang="en-GB" sz="1000" baseline="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US" sz="1000" dirty="0">
                          <a:highlight>
                            <a:srgbClr val="FFFF00"/>
                          </a:highlight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Service purchased and being </a:t>
                      </a:r>
                      <a:r>
                        <a:rPr lang="en-US" sz="1000" dirty="0" err="1">
                          <a:highlight>
                            <a:srgbClr val="FFFF00"/>
                          </a:highlight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utilised</a:t>
                      </a:r>
                      <a:r>
                        <a:rPr lang="en-US" sz="1000" dirty="0">
                          <a:highlight>
                            <a:srgbClr val="FFFF00"/>
                          </a:highlight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as necessary.</a:t>
                      </a:r>
                      <a:endParaRPr lang="en-GB" sz="1000" dirty="0">
                        <a:solidFill>
                          <a:schemeClr val="tx1"/>
                        </a:solidFill>
                        <a:highlight>
                          <a:srgbClr val="FFFF00"/>
                        </a:highlight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27529832"/>
                  </a:ext>
                </a:extLst>
              </a:tr>
              <a:tr h="1251284">
                <a:tc>
                  <a:txBody>
                    <a:bodyPr/>
                    <a:lstStyle/>
                    <a:p>
                      <a:r>
                        <a:rPr lang="en-GB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3.2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128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Symbol" panose="05050102010706020507" pitchFamily="18" charset="2"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Rebound training for OT staff. Staff will be trained to deliver Rebound Therapy sessions for identified pupils as part of OT sessions.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• Two-day training for identified staff.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• PE leader to identify pupils to participate in additional </a:t>
                      </a: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Rebound Therapy </a:t>
                      </a: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sessions.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•  Pupils to participate in </a:t>
                      </a: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Rebound Therapy </a:t>
                      </a: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sessions as part of their class PE lessons.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endParaRPr lang="en-GB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000" b="1" dirty="0">
                          <a:latin typeface="Arial"/>
                          <a:cs typeface="Arial"/>
                        </a:rPr>
                        <a:t>£400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• Encourage pupils to be active more often throughout the week.</a:t>
                      </a:r>
                    </a:p>
                    <a:p>
                      <a:r>
                        <a:rPr lang="en-GB" sz="1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• Support pupil to develop skills, improve mobility and improve fitness levels. </a:t>
                      </a:r>
                      <a:endParaRPr lang="en-GB" sz="1000" baseline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• Supports physical development as well as wellbeing.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0" dirty="0">
                        <a:solidFill>
                          <a:schemeClr val="tx1"/>
                        </a:solidFill>
                        <a:highlight>
                          <a:srgbClr val="FFFF00"/>
                        </a:highlight>
                        <a:latin typeface="Arial"/>
                        <a:cs typeface="Arial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76480473"/>
                  </a:ext>
                </a:extLst>
              </a:tr>
            </a:tbl>
          </a:graphicData>
        </a:graphic>
      </p:graphicFrame>
      <p:sp>
        <p:nvSpPr>
          <p:cNvPr id="15" name="Frame 14">
            <a:extLst>
              <a:ext uri="{FF2B5EF4-FFF2-40B4-BE49-F238E27FC236}">
                <a16:creationId xmlns:a16="http://schemas.microsoft.com/office/drawing/2014/main" id="{9D39B770-E0E3-70E2-730C-204C33297348}"/>
              </a:ext>
            </a:extLst>
          </p:cNvPr>
          <p:cNvSpPr/>
          <p:nvPr/>
        </p:nvSpPr>
        <p:spPr>
          <a:xfrm>
            <a:off x="0" y="1"/>
            <a:ext cx="12192000" cy="6858000"/>
          </a:xfrm>
          <a:prstGeom prst="frame">
            <a:avLst>
              <a:gd name="adj1" fmla="val 2208"/>
            </a:avLst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945020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E57E48A-A614-6B4D-1A0F-79D8B6D279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4DE7EA0E-ED94-76BB-60F8-123E3E98CA0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30615285"/>
              </p:ext>
            </p:extLst>
          </p:nvPr>
        </p:nvGraphicFramePr>
        <p:xfrm>
          <a:off x="310055" y="258857"/>
          <a:ext cx="11571887" cy="55583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62455">
                  <a:extLst>
                    <a:ext uri="{9D8B030D-6E8A-4147-A177-3AD203B41FA5}">
                      <a16:colId xmlns:a16="http://schemas.microsoft.com/office/drawing/2014/main" val="714060936"/>
                    </a:ext>
                  </a:extLst>
                </a:gridCol>
                <a:gridCol w="2731292">
                  <a:extLst>
                    <a:ext uri="{9D8B030D-6E8A-4147-A177-3AD203B41FA5}">
                      <a16:colId xmlns:a16="http://schemas.microsoft.com/office/drawing/2014/main" val="4188419027"/>
                    </a:ext>
                  </a:extLst>
                </a:gridCol>
                <a:gridCol w="3409954">
                  <a:extLst>
                    <a:ext uri="{9D8B030D-6E8A-4147-A177-3AD203B41FA5}">
                      <a16:colId xmlns:a16="http://schemas.microsoft.com/office/drawing/2014/main" val="1284137533"/>
                    </a:ext>
                  </a:extLst>
                </a:gridCol>
                <a:gridCol w="1145268">
                  <a:extLst>
                    <a:ext uri="{9D8B030D-6E8A-4147-A177-3AD203B41FA5}">
                      <a16:colId xmlns:a16="http://schemas.microsoft.com/office/drawing/2014/main" val="405696373"/>
                    </a:ext>
                  </a:extLst>
                </a:gridCol>
                <a:gridCol w="1971316">
                  <a:extLst>
                    <a:ext uri="{9D8B030D-6E8A-4147-A177-3AD203B41FA5}">
                      <a16:colId xmlns:a16="http://schemas.microsoft.com/office/drawing/2014/main" val="3327348098"/>
                    </a:ext>
                  </a:extLst>
                </a:gridCol>
                <a:gridCol w="1851602">
                  <a:extLst>
                    <a:ext uri="{9D8B030D-6E8A-4147-A177-3AD203B41FA5}">
                      <a16:colId xmlns:a16="http://schemas.microsoft.com/office/drawing/2014/main" val="98106504"/>
                    </a:ext>
                  </a:extLst>
                </a:gridCol>
              </a:tblGrid>
              <a:tr h="352929">
                <a:tc gridSpan="6"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Key Indicator 4 - Broader experience of a range of sports and activities offered to all pupils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 sz="1100" i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 sz="1100" i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 sz="1100" i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 sz="1100" i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 sz="1100" i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30897317"/>
                  </a:ext>
                </a:extLst>
              </a:tr>
              <a:tr h="295473">
                <a:tc>
                  <a:txBody>
                    <a:bodyPr/>
                    <a:lstStyle/>
                    <a:p>
                      <a:endParaRPr lang="en-GB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i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What are we going to</a:t>
                      </a:r>
                      <a:r>
                        <a:rPr lang="en-GB" sz="1100" i="1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do:</a:t>
                      </a:r>
                      <a:endParaRPr lang="en-GB" sz="1100" i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i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What</a:t>
                      </a:r>
                      <a:r>
                        <a:rPr lang="en-GB" sz="1100" i="1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steps will we take to achieve this:</a:t>
                      </a:r>
                      <a:endParaRPr lang="en-GB" sz="1100" i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i="1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Fund allocation</a:t>
                      </a:r>
                      <a:endParaRPr lang="en-GB" sz="1100" i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i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How</a:t>
                      </a:r>
                      <a:r>
                        <a:rPr lang="en-GB" sz="1100" i="1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will this help our pupils:</a:t>
                      </a:r>
                      <a:endParaRPr lang="en-GB" sz="1100" i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i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Was</a:t>
                      </a:r>
                      <a:r>
                        <a:rPr lang="en-GB" sz="1100" i="1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this successful:</a:t>
                      </a:r>
                      <a:endParaRPr lang="en-GB" sz="1100" i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82505494"/>
                  </a:ext>
                </a:extLst>
              </a:tr>
              <a:tr h="1154037">
                <a:tc>
                  <a:txBody>
                    <a:bodyPr/>
                    <a:lstStyle/>
                    <a:p>
                      <a:r>
                        <a:rPr lang="en-GB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4.1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Refresh the current supply of school PE equipment by identifying any missing/damaged equipment and providing replacements.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• Conduct audit of existing resources/equipment in the PE store and identify and damaged or missing resources.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• Procurement of resources in line with the audit to enhance the PE provision within school.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0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£300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• Provides an enhanced range of PE activities/opportunities tor</a:t>
                      </a:r>
                      <a:r>
                        <a:rPr lang="en-GB" sz="100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pupils to experience.</a:t>
                      </a:r>
                    </a:p>
                    <a:p>
                      <a:r>
                        <a:rPr lang="en-GB" sz="1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• Broadens the</a:t>
                      </a:r>
                      <a:r>
                        <a:rPr lang="en-GB" sz="100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pupil experience of PE &amp; sports.</a:t>
                      </a:r>
                    </a:p>
                    <a:p>
                      <a:r>
                        <a:rPr lang="en-GB" sz="1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• Helps towards</a:t>
                      </a:r>
                      <a:r>
                        <a:rPr lang="en-GB" sz="100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developing a love of physical activity and PE.</a:t>
                      </a:r>
                      <a:endParaRPr lang="en-GB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lang="en-US" sz="1000" dirty="0">
                        <a:highlight>
                          <a:srgbClr val="FFFF00"/>
                        </a:highlight>
                        <a:latin typeface="Arial"/>
                        <a:cs typeface="Arial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27529832"/>
                  </a:ext>
                </a:extLst>
              </a:tr>
              <a:tr h="1117607">
                <a:tc>
                  <a:txBody>
                    <a:bodyPr/>
                    <a:lstStyle/>
                    <a:p>
                      <a:r>
                        <a:rPr lang="en-GB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4.2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Financial support in meeting the costs associated with travel to and from external PE/sports/games events &amp; additional staffing costs.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Costs also associated with additional staff to facilitate participation in physical activity.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• Liaise with staff regarding the travel arrangements for all sporting/PE trips.</a:t>
                      </a:r>
                    </a:p>
                    <a:p>
                      <a:r>
                        <a:rPr lang="en-GB" sz="1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• Identify any additional costs that may be incurred owing to the travel arrangements. </a:t>
                      </a:r>
                    </a:p>
                    <a:p>
                      <a:r>
                        <a:rPr lang="en-GB" sz="1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• Liaise with school business manager to contribute towards school’s minibus upkeep.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000" b="1" dirty="0">
                          <a:latin typeface="Arial"/>
                          <a:cs typeface="Arial"/>
                        </a:rPr>
                        <a:t>£1,818</a:t>
                      </a:r>
                      <a:endParaRPr lang="en-GB" sz="1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• Ensures that travel expenses are not a barrier for pupils participating in</a:t>
                      </a:r>
                      <a:r>
                        <a:rPr lang="en-GB" sz="100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sporting events.</a:t>
                      </a:r>
                      <a:endParaRPr lang="en-GB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r>
                        <a:rPr lang="en-GB" sz="1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• Maintains the schools primary transport method for travelling to sports</a:t>
                      </a:r>
                      <a:r>
                        <a:rPr lang="en-GB" sz="100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events.</a:t>
                      </a:r>
                      <a:endParaRPr lang="en-GB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lang="en-GB" sz="1000" noProof="0" dirty="0">
                        <a:highlight>
                          <a:srgbClr val="FFFF00"/>
                        </a:highlight>
                        <a:latin typeface="Arial"/>
                        <a:cs typeface="Arial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76480473"/>
                  </a:ext>
                </a:extLst>
              </a:tr>
              <a:tr h="919547">
                <a:tc>
                  <a:txBody>
                    <a:bodyPr/>
                    <a:lstStyle/>
                    <a:p>
                      <a:r>
                        <a:rPr lang="en-GB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4.3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128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Symbol" panose="05050102010706020507" pitchFamily="18" charset="2"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Development of the schools PE offer to pupils - weekly karate sessions with a trained karate tutor.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Char char="•"/>
                      </a:pPr>
                      <a:r>
                        <a:rPr lang="en-GB" sz="1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Discussion with the PE lead to identify which pupils will most benefit from karate sessions.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Char char="•"/>
                      </a:pPr>
                      <a:r>
                        <a:rPr lang="en-GB" sz="1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Trained tutor to deliver weekly sessions with pupils.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Char char="•"/>
                      </a:pPr>
                      <a:r>
                        <a:rPr lang="en-GB" sz="1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Pupils to have access to equipment throughout the week to practice and refine skills.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000" b="1" dirty="0">
                          <a:latin typeface="Arial"/>
                          <a:cs typeface="Arial"/>
                        </a:rPr>
                        <a:t>£3,150</a:t>
                      </a:r>
                      <a:endParaRPr lang="en-GB" sz="1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r>
                        <a:rPr lang="en-GB" sz="10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£90 morning (5 classes)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Char char="•"/>
                      </a:pPr>
                      <a:r>
                        <a:rPr lang="en-GB" sz="1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Provide opportunity for pupils to learn a skill.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Char char="•"/>
                      </a:pPr>
                      <a:r>
                        <a:rPr lang="en-GB" sz="1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Encourage pupils to be active more often throughout the week. 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Char char="•"/>
                      </a:pPr>
                      <a:r>
                        <a:rPr lang="en-GB" sz="1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Supports physical development as well as wellbeing.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0" dirty="0">
                        <a:highlight>
                          <a:srgbClr val="FFFF00"/>
                        </a:highlight>
                        <a:latin typeface="Arial"/>
                        <a:cs typeface="Arial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00677703"/>
                  </a:ext>
                </a:extLst>
              </a:tr>
              <a:tr h="919547">
                <a:tc>
                  <a:txBody>
                    <a:bodyPr/>
                    <a:lstStyle/>
                    <a:p>
                      <a:r>
                        <a:rPr lang="en-GB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4.4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128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Symbol" panose="05050102010706020507" pitchFamily="18" charset="2"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Development of the schools PE offer to pupils Sensory PE sessions at the Sensory Centre.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Discussion with the PE to identify how classes will most benefit from sessions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Pupils will engage with movement and Sensory PE activities at the Sensory Centre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Sessions to be planned by class staff prior to visit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000" b="1" dirty="0">
                          <a:latin typeface="Arial"/>
                          <a:cs typeface="Arial"/>
                        </a:rPr>
                        <a:t>£3,150</a:t>
                      </a:r>
                    </a:p>
                    <a:p>
                      <a:r>
                        <a:rPr lang="en-GB" sz="10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£90 afternoon (2 classes per week)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Promote movement and exercise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Encourage pupils to be active more often throughout the week. 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Supports physical development as well as wellbeing.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00" dirty="0">
                        <a:highlight>
                          <a:srgbClr val="FFFF00"/>
                        </a:highlight>
                        <a:latin typeface="Arial"/>
                        <a:cs typeface="Arial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65519255"/>
                  </a:ext>
                </a:extLst>
              </a:tr>
            </a:tbl>
          </a:graphicData>
        </a:graphic>
      </p:graphicFrame>
      <p:sp>
        <p:nvSpPr>
          <p:cNvPr id="12" name="Frame 11">
            <a:extLst>
              <a:ext uri="{FF2B5EF4-FFF2-40B4-BE49-F238E27FC236}">
                <a16:creationId xmlns:a16="http://schemas.microsoft.com/office/drawing/2014/main" id="{F00D7200-81B2-7C06-F418-65019D8B7E1D}"/>
              </a:ext>
            </a:extLst>
          </p:cNvPr>
          <p:cNvSpPr/>
          <p:nvPr/>
        </p:nvSpPr>
        <p:spPr>
          <a:xfrm>
            <a:off x="0" y="1"/>
            <a:ext cx="12192000" cy="6858000"/>
          </a:xfrm>
          <a:prstGeom prst="frame">
            <a:avLst>
              <a:gd name="adj1" fmla="val 2208"/>
            </a:avLst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56484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564D32F-5E53-00CD-FB83-A342BDDD570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ame 8">
            <a:extLst>
              <a:ext uri="{FF2B5EF4-FFF2-40B4-BE49-F238E27FC236}">
                <a16:creationId xmlns:a16="http://schemas.microsoft.com/office/drawing/2014/main" id="{F8884800-1D07-F5CE-24CF-7AAE933F608E}"/>
              </a:ext>
            </a:extLst>
          </p:cNvPr>
          <p:cNvSpPr/>
          <p:nvPr/>
        </p:nvSpPr>
        <p:spPr>
          <a:xfrm>
            <a:off x="0" y="1"/>
            <a:ext cx="12192000" cy="6858000"/>
          </a:xfrm>
          <a:prstGeom prst="frame">
            <a:avLst>
              <a:gd name="adj1" fmla="val 2208"/>
            </a:avLst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aphicFrame>
        <p:nvGraphicFramePr>
          <p:cNvPr id="15" name="Table 14">
            <a:extLst>
              <a:ext uri="{FF2B5EF4-FFF2-40B4-BE49-F238E27FC236}">
                <a16:creationId xmlns:a16="http://schemas.microsoft.com/office/drawing/2014/main" id="{07367872-3960-10AE-7DDA-984F5128726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33236803"/>
              </p:ext>
            </p:extLst>
          </p:nvPr>
        </p:nvGraphicFramePr>
        <p:xfrm>
          <a:off x="310054" y="2737672"/>
          <a:ext cx="11571887" cy="374436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28149">
                  <a:extLst>
                    <a:ext uri="{9D8B030D-6E8A-4147-A177-3AD203B41FA5}">
                      <a16:colId xmlns:a16="http://schemas.microsoft.com/office/drawing/2014/main" val="714060936"/>
                    </a:ext>
                  </a:extLst>
                </a:gridCol>
                <a:gridCol w="2577440">
                  <a:extLst>
                    <a:ext uri="{9D8B030D-6E8A-4147-A177-3AD203B41FA5}">
                      <a16:colId xmlns:a16="http://schemas.microsoft.com/office/drawing/2014/main" val="4188419027"/>
                    </a:ext>
                  </a:extLst>
                </a:gridCol>
                <a:gridCol w="3430843">
                  <a:extLst>
                    <a:ext uri="{9D8B030D-6E8A-4147-A177-3AD203B41FA5}">
                      <a16:colId xmlns:a16="http://schemas.microsoft.com/office/drawing/2014/main" val="1284137533"/>
                    </a:ext>
                  </a:extLst>
                </a:gridCol>
                <a:gridCol w="1226681">
                  <a:extLst>
                    <a:ext uri="{9D8B030D-6E8A-4147-A177-3AD203B41FA5}">
                      <a16:colId xmlns:a16="http://schemas.microsoft.com/office/drawing/2014/main" val="405696373"/>
                    </a:ext>
                  </a:extLst>
                </a:gridCol>
                <a:gridCol w="2015588">
                  <a:extLst>
                    <a:ext uri="{9D8B030D-6E8A-4147-A177-3AD203B41FA5}">
                      <a16:colId xmlns:a16="http://schemas.microsoft.com/office/drawing/2014/main" val="3327348098"/>
                    </a:ext>
                  </a:extLst>
                </a:gridCol>
                <a:gridCol w="1893186">
                  <a:extLst>
                    <a:ext uri="{9D8B030D-6E8A-4147-A177-3AD203B41FA5}">
                      <a16:colId xmlns:a16="http://schemas.microsoft.com/office/drawing/2014/main" val="98106504"/>
                    </a:ext>
                  </a:extLst>
                </a:gridCol>
              </a:tblGrid>
              <a:tr h="288122">
                <a:tc gridSpan="6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Key Indicator 5 - </a:t>
                      </a:r>
                      <a:r>
                        <a:rPr lang="en-GB" sz="1800" b="1" dirty="0">
                          <a:ln w="0"/>
                          <a:solidFill>
                            <a:prstClr val="black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38000"/>
                              </a:srgbClr>
                            </a:outerShdw>
                          </a:effectLst>
                        </a:rPr>
                        <a:t>Increased participation in competitive sport</a:t>
                      </a:r>
                      <a:endParaRPr lang="en-US" sz="1800" b="1" dirty="0">
                        <a:ln w="0"/>
                        <a:solidFill>
                          <a:prstClr val="black"/>
                        </a:solidFill>
                        <a:effectLst>
                          <a:outerShdw blurRad="38100" dist="38100" dir="2700000" algn="tl">
                            <a:srgbClr val="000000">
                              <a:alpha val="38000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 sz="1100" i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 sz="1100" i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 sz="1100" i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 sz="1100" i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 sz="1100" i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41076942"/>
                  </a:ext>
                </a:extLst>
              </a:tr>
              <a:tr h="323456">
                <a:tc>
                  <a:txBody>
                    <a:bodyPr/>
                    <a:lstStyle/>
                    <a:p>
                      <a:endParaRPr lang="en-GB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i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What are we going to</a:t>
                      </a:r>
                      <a:r>
                        <a:rPr lang="en-GB" sz="1100" i="1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do:</a:t>
                      </a:r>
                      <a:endParaRPr lang="en-GB" sz="1100" i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i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What</a:t>
                      </a:r>
                      <a:r>
                        <a:rPr lang="en-GB" sz="1100" i="1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steps will we take to achieve this:</a:t>
                      </a:r>
                      <a:endParaRPr lang="en-GB" sz="1100" i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i="1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Fund allocation </a:t>
                      </a:r>
                      <a:endParaRPr lang="en-GB" sz="1100" i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i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How</a:t>
                      </a:r>
                      <a:r>
                        <a:rPr lang="en-GB" sz="1100" i="1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will this help our pupils:</a:t>
                      </a:r>
                      <a:endParaRPr lang="en-GB" sz="1100" i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i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Was</a:t>
                      </a:r>
                      <a:r>
                        <a:rPr lang="en-GB" sz="1100" i="1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this successful:</a:t>
                      </a:r>
                      <a:endParaRPr lang="en-GB" sz="1100" i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82505494"/>
                  </a:ext>
                </a:extLst>
              </a:tr>
              <a:tr h="1527573">
                <a:tc>
                  <a:txBody>
                    <a:bodyPr/>
                    <a:lstStyle/>
                    <a:p>
                      <a:r>
                        <a:rPr lang="en-GB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5.1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Pupils to participate in a competitive sports events held at external venues.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Pupils will experience competing against pupils from other schools and engaging in competitive games.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Pupils to develop an understanding of the value of winning and taking part.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• PE leader to liaise with Warrington Brough Council school sports lead regarding the events.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• Class teacher to plan the trip alongside PE lead.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• Additional staffing to be allocated to ensure all pupils can engage with the trip and that there is a safe ration throughout.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000" b="1" dirty="0">
                          <a:latin typeface="Arial"/>
                          <a:cs typeface="Arial"/>
                        </a:rPr>
                        <a:t>£90</a:t>
                      </a:r>
                      <a:endParaRPr lang="en-US" dirty="0"/>
                    </a:p>
                    <a:p>
                      <a:endParaRPr lang="en-GB" sz="1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• Pupils get a feel and desire for competitive sports.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• Pupils are given the opportunity to participate and succeed at their own level.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• Experience a variety of competitive activities/races.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• Engage and mix with pupils from other schools.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lang="en-US" sz="1000" dirty="0">
                        <a:highlight>
                          <a:srgbClr val="FFFF00"/>
                        </a:highlight>
                        <a:latin typeface="Arial"/>
                        <a:cs typeface="Arial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27529832"/>
                  </a:ext>
                </a:extLst>
              </a:tr>
              <a:tr h="1527573">
                <a:tc>
                  <a:txBody>
                    <a:bodyPr/>
                    <a:lstStyle/>
                    <a:p>
                      <a:r>
                        <a:rPr lang="en-GB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5.2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Pupils to participate in a competitive sports events held by external tutors.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Pupils will experience competing against themselves, pupils in their class and pupils in their key stage and engaging in competitive games.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Pupils to develop an understanding of the value of winning and taking part.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• PE leader to liaise with Warrington Brough Council school sports lead regarding the events.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• Additional staffing to be allocated to ensure all pupils can engage with the activities.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000" b="1" dirty="0">
                          <a:latin typeface="Arial"/>
                          <a:cs typeface="Arial"/>
                        </a:rPr>
                        <a:t>£110</a:t>
                      </a:r>
                      <a:endParaRPr lang="en-GB" sz="1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GB" sz="1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• Pupils get a feel and desire for competitive sports.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• Pupils are given the opportunity to participate and succeed at their own level.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• Experience a variety of competitive activities/races.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• Engage and mix with pupils from other schools.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lang="en-US" sz="1000" dirty="0">
                        <a:highlight>
                          <a:srgbClr val="FFFF00"/>
                        </a:highlight>
                        <a:latin typeface="Arial"/>
                        <a:cs typeface="Arial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0747845"/>
                  </a:ext>
                </a:extLst>
              </a:tr>
            </a:tbl>
          </a:graphicData>
        </a:graphic>
      </p:graphicFrame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EE8147F1-6A49-9465-3ECE-BA2510AE915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46557903"/>
              </p:ext>
            </p:extLst>
          </p:nvPr>
        </p:nvGraphicFramePr>
        <p:xfrm>
          <a:off x="310055" y="375966"/>
          <a:ext cx="11571887" cy="20421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62455">
                  <a:extLst>
                    <a:ext uri="{9D8B030D-6E8A-4147-A177-3AD203B41FA5}">
                      <a16:colId xmlns:a16="http://schemas.microsoft.com/office/drawing/2014/main" val="51545543"/>
                    </a:ext>
                  </a:extLst>
                </a:gridCol>
                <a:gridCol w="2731292">
                  <a:extLst>
                    <a:ext uri="{9D8B030D-6E8A-4147-A177-3AD203B41FA5}">
                      <a16:colId xmlns:a16="http://schemas.microsoft.com/office/drawing/2014/main" val="3161372713"/>
                    </a:ext>
                  </a:extLst>
                </a:gridCol>
                <a:gridCol w="3379335">
                  <a:extLst>
                    <a:ext uri="{9D8B030D-6E8A-4147-A177-3AD203B41FA5}">
                      <a16:colId xmlns:a16="http://schemas.microsoft.com/office/drawing/2014/main" val="333088548"/>
                    </a:ext>
                  </a:extLst>
                </a:gridCol>
                <a:gridCol w="1175887">
                  <a:extLst>
                    <a:ext uri="{9D8B030D-6E8A-4147-A177-3AD203B41FA5}">
                      <a16:colId xmlns:a16="http://schemas.microsoft.com/office/drawing/2014/main" val="2261059483"/>
                    </a:ext>
                  </a:extLst>
                </a:gridCol>
                <a:gridCol w="1971316">
                  <a:extLst>
                    <a:ext uri="{9D8B030D-6E8A-4147-A177-3AD203B41FA5}">
                      <a16:colId xmlns:a16="http://schemas.microsoft.com/office/drawing/2014/main" val="2546496567"/>
                    </a:ext>
                  </a:extLst>
                </a:gridCol>
                <a:gridCol w="1851602">
                  <a:extLst>
                    <a:ext uri="{9D8B030D-6E8A-4147-A177-3AD203B41FA5}">
                      <a16:colId xmlns:a16="http://schemas.microsoft.com/office/drawing/2014/main" val="1621184141"/>
                    </a:ext>
                  </a:extLst>
                </a:gridCol>
              </a:tblGrid>
              <a:tr h="341179">
                <a:tc gridSpan="6"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Key Indicator 4 - Broader experience of a range of sports and activities offered to all pupils continued…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 sz="1100" i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 sz="1100" i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 sz="1100" i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 sz="1100" i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 sz="1100" i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42328270"/>
                  </a:ext>
                </a:extLst>
              </a:tr>
              <a:tr h="341179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i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What are we going to</a:t>
                      </a:r>
                      <a:r>
                        <a:rPr lang="en-GB" sz="1100" i="1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do:</a:t>
                      </a:r>
                      <a:endParaRPr lang="en-GB" sz="1100" i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i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What</a:t>
                      </a:r>
                      <a:r>
                        <a:rPr lang="en-GB" sz="1100" i="1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steps will we take to achieve this:</a:t>
                      </a:r>
                      <a:endParaRPr lang="en-GB" sz="1100" i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i="1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Fund allocation </a:t>
                      </a:r>
                      <a:endParaRPr lang="en-GB" sz="1100" i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i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How</a:t>
                      </a:r>
                      <a:r>
                        <a:rPr lang="en-GB" sz="1100" i="1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will this help our pupils:</a:t>
                      </a:r>
                      <a:endParaRPr lang="en-GB" sz="1100" i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i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Was</a:t>
                      </a:r>
                      <a:r>
                        <a:rPr lang="en-GB" sz="1100" i="1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this successful:</a:t>
                      </a:r>
                      <a:endParaRPr lang="en-GB" sz="1100" i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43386023"/>
                  </a:ext>
                </a:extLst>
              </a:tr>
              <a:tr h="1262235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128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Symbol" panose="05050102010706020507" pitchFamily="18" charset="2"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Development of the schools PE offer to pupils - weekly dance sessions with a trained dance tutor.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Char char="•"/>
                      </a:pPr>
                      <a:r>
                        <a:rPr lang="en-GB" sz="10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Discussion with the PE lead to identify which pupils will most benefit from dance sessions.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Char char="•"/>
                      </a:pPr>
                      <a:r>
                        <a:rPr lang="en-GB" sz="10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Trained tutor to deliver weekly sessions with pupils.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Char char="•"/>
                      </a:pPr>
                      <a:r>
                        <a:rPr lang="en-GB" sz="10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Pupils to have access to equipment throughout the week to practice and refine skills.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000" b="1" dirty="0">
                          <a:latin typeface="Arial"/>
                          <a:cs typeface="Arial"/>
                        </a:rPr>
                        <a:t>£3,150</a:t>
                      </a:r>
                    </a:p>
                    <a:p>
                      <a:r>
                        <a:rPr lang="en-GB" sz="1000" b="1" dirty="0">
                          <a:latin typeface="Arial"/>
                          <a:cs typeface="Arial"/>
                        </a:rPr>
                        <a:t>£90 morning (5 classes)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Char char="•"/>
                      </a:pPr>
                      <a:r>
                        <a:rPr lang="en-GB" sz="10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Provide opportunity for pupils to learn a skill.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Char char="•"/>
                      </a:pPr>
                      <a:r>
                        <a:rPr lang="en-GB" sz="10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Encourage pupils to be active more often throughout the week. 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Char char="•"/>
                      </a:pPr>
                      <a:r>
                        <a:rPr lang="en-GB" sz="10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Supports physical development as well as wellbeing.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kumimoji="0" lang="en-US" sz="1000" dirty="0">
                        <a:highlight>
                          <a:srgbClr val="FFFF00"/>
                        </a:highlight>
                        <a:latin typeface="Arial"/>
                        <a:cs typeface="Arial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9562356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419458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97381" y="1811723"/>
            <a:ext cx="9397238" cy="3234556"/>
          </a:xfrm>
          <a:prstGeom prst="rect">
            <a:avLst/>
          </a:prstGeom>
        </p:spPr>
      </p:pic>
      <p:sp>
        <p:nvSpPr>
          <p:cNvPr id="5" name="Frame 4">
            <a:extLst>
              <a:ext uri="{FF2B5EF4-FFF2-40B4-BE49-F238E27FC236}">
                <a16:creationId xmlns:a16="http://schemas.microsoft.com/office/drawing/2014/main" id="{72CCBCCE-1F5E-4F1A-B981-512F8B2B3669}"/>
              </a:ext>
            </a:extLst>
          </p:cNvPr>
          <p:cNvSpPr/>
          <p:nvPr/>
        </p:nvSpPr>
        <p:spPr>
          <a:xfrm>
            <a:off x="0" y="1"/>
            <a:ext cx="12192000" cy="6858000"/>
          </a:xfrm>
          <a:prstGeom prst="frame">
            <a:avLst>
              <a:gd name="adj1" fmla="val 2208"/>
            </a:avLst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35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80</TotalTime>
  <Words>2174</Words>
  <Application>Microsoft Office PowerPoint</Application>
  <PresentationFormat>Widescreen</PresentationFormat>
  <Paragraphs>199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Jane Hinkins</cp:lastModifiedBy>
  <cp:revision>535</cp:revision>
  <cp:lastPrinted>2021-11-10T15:16:10Z</cp:lastPrinted>
  <dcterms:created xsi:type="dcterms:W3CDTF">2019-05-07T09:49:05Z</dcterms:created>
  <dcterms:modified xsi:type="dcterms:W3CDTF">2026-02-11T06:26:21Z</dcterms:modified>
</cp:coreProperties>
</file>