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>
            <a:spLocks noGrp="1"/>
          </p:cNvSpPr>
          <p:nvPr>
            <p:ph type="ctrTitle"/>
          </p:nvPr>
        </p:nvSpPr>
        <p:spPr>
          <a:xfrm>
            <a:off x="1591218" y="260648"/>
            <a:ext cx="7316247" cy="1296146"/>
          </a:xfrm>
          <a:prstGeom prst="rect">
            <a:avLst/>
          </a:prstGeom>
          <a:solidFill>
            <a:srgbClr val="953735"/>
          </a:solidFill>
          <a:ln w="9525">
            <a:solidFill>
              <a:srgbClr val="953735"/>
            </a:solidFill>
            <a:round/>
          </a:ln>
        </p:spPr>
        <p:txBody>
          <a:bodyPr/>
          <a:lstStyle/>
          <a:p>
            <a:pPr>
              <a:defRPr sz="3600" b="1">
                <a:latin typeface="Georgia"/>
                <a:ea typeface="Georgia"/>
                <a:cs typeface="Georgia"/>
                <a:sym typeface="Georgia"/>
              </a:defRPr>
            </a:pPr>
            <a:r>
              <a:t>“Sleeping Beauty”</a:t>
            </a:r>
            <a:br/>
            <a:r>
              <a:t>Edward Frederick Brewtnall</a:t>
            </a:r>
          </a:p>
        </p:txBody>
      </p:sp>
      <p:pic>
        <p:nvPicPr>
          <p:cNvPr id="95" name="WMAG_Logo-RGB-Colour_small.jpg" descr="WMAG_Logo-RGB-Colour_small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579" y="176720"/>
            <a:ext cx="1333334" cy="1464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CHE_WAGA_1903_96.jpg" descr="CHE_WAGA_1903_96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96425" y="1913801"/>
            <a:ext cx="6751150" cy="4413870"/>
          </a:xfrm>
          <a:prstGeom prst="rect">
            <a:avLst/>
          </a:prstGeom>
          <a:ln w="76200">
            <a:solidFill>
              <a:srgbClr val="632523"/>
            </a:solidFill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916832"/>
            <a:ext cx="8229600" cy="4209332"/>
          </a:xfrm>
          <a:prstGeom prst="rect">
            <a:avLst/>
          </a:prstGeom>
          <a:solidFill>
            <a:srgbClr val="FAC090"/>
          </a:solidFill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600"/>
              </a:spcBef>
              <a:buSzTx/>
              <a:buNone/>
              <a:defRPr sz="2900"/>
            </a:pPr>
            <a:endParaRPr/>
          </a:p>
          <a:p>
            <a:pPr marL="0" indent="0" algn="ctr">
              <a:lnSpc>
                <a:spcPct val="80000"/>
              </a:lnSpc>
              <a:spcBef>
                <a:spcPts val="600"/>
              </a:spcBef>
              <a:buSzTx/>
              <a:buNone/>
              <a:defRPr sz="2900"/>
            </a:pPr>
            <a:r>
              <a:t>Brewtnall attended the Warrington School of Art in the early 1860s when it was based in the museum. </a:t>
            </a:r>
          </a:p>
          <a:p>
            <a:pPr marL="0" indent="0" algn="ctr">
              <a:lnSpc>
                <a:spcPct val="80000"/>
              </a:lnSpc>
              <a:spcBef>
                <a:spcPts val="600"/>
              </a:spcBef>
              <a:buSzTx/>
              <a:buNone/>
              <a:defRPr sz="2900"/>
            </a:pPr>
            <a:endParaRPr/>
          </a:p>
          <a:p>
            <a:pPr marL="0" indent="0" algn="ctr">
              <a:lnSpc>
                <a:spcPct val="80000"/>
              </a:lnSpc>
              <a:spcBef>
                <a:spcPts val="600"/>
              </a:spcBef>
              <a:buSzTx/>
              <a:buNone/>
              <a:defRPr sz="2900"/>
            </a:pPr>
            <a:r>
              <a:t>He liked to paint romantic subjects or fairy tales. </a:t>
            </a:r>
          </a:p>
          <a:p>
            <a:pPr marL="0" indent="0" algn="ctr">
              <a:lnSpc>
                <a:spcPct val="80000"/>
              </a:lnSpc>
              <a:spcBef>
                <a:spcPts val="600"/>
              </a:spcBef>
              <a:buSzTx/>
              <a:buNone/>
              <a:defRPr sz="2900"/>
            </a:pPr>
            <a:endParaRPr/>
          </a:p>
          <a:p>
            <a:pPr marL="0" indent="0" algn="ctr">
              <a:lnSpc>
                <a:spcPct val="80000"/>
              </a:lnSpc>
              <a:spcBef>
                <a:spcPts val="600"/>
              </a:spcBef>
              <a:buSzTx/>
              <a:buNone/>
              <a:defRPr sz="2900"/>
            </a:pPr>
            <a:r>
              <a:t>To the Victorians, flowers conveyed a hidden meaning. The sunflowers in the hero’s jacket represent pure and lofty thoughts.</a:t>
            </a:r>
          </a:p>
        </p:txBody>
      </p:sp>
      <p:sp>
        <p:nvSpPr>
          <p:cNvPr id="99" name="TextBox 1"/>
          <p:cNvSpPr txBox="1"/>
          <p:nvPr/>
        </p:nvSpPr>
        <p:spPr>
          <a:xfrm>
            <a:off x="1043608" y="836712"/>
            <a:ext cx="6984776" cy="713741"/>
          </a:xfrm>
          <a:prstGeom prst="rect">
            <a:avLst/>
          </a:prstGeom>
          <a:solidFill>
            <a:srgbClr val="E46C0A"/>
          </a:solidFill>
          <a:ln w="38100">
            <a:solidFill>
              <a:srgbClr val="984807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000" b="1">
                <a:solidFill>
                  <a:srgbClr val="953735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The Language of Flowers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Content Placeholder 3"/>
          <p:cNvGrpSpPr/>
          <p:nvPr/>
        </p:nvGrpSpPr>
        <p:grpSpPr>
          <a:xfrm>
            <a:off x="4927277" y="2128093"/>
            <a:ext cx="3753942" cy="2817838"/>
            <a:chOff x="0" y="0"/>
            <a:chExt cx="3753941" cy="2817837"/>
          </a:xfrm>
        </p:grpSpPr>
        <p:pic>
          <p:nvPicPr>
            <p:cNvPr id="101" name="image3.jpeg" descr="image3.jpe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" b="458"/>
            <a:stretch>
              <a:fillRect/>
            </a:stretch>
          </p:blipFill>
          <p:spPr>
            <a:xfrm rot="10800000" flipH="1">
              <a:off x="4762" y="4762"/>
              <a:ext cx="3669629" cy="28083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2" name="Rectangle"/>
            <p:cNvSpPr/>
            <p:nvPr/>
          </p:nvSpPr>
          <p:spPr>
            <a:xfrm rot="10800000" flipH="1">
              <a:off x="0" y="0"/>
              <a:ext cx="3753942" cy="2817837"/>
            </a:xfrm>
            <a:prstGeom prst="rect">
              <a:avLst/>
            </a:prstGeom>
            <a:noFill/>
            <a:ln w="9525" cap="flat">
              <a:solidFill>
                <a:srgbClr val="984807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104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7237" y="1988840"/>
            <a:ext cx="2680668" cy="3572824"/>
          </a:xfrm>
          <a:prstGeom prst="rect">
            <a:avLst/>
          </a:prstGeom>
          <a:ln>
            <a:solidFill>
              <a:srgbClr val="984807"/>
            </a:solidFill>
          </a:ln>
        </p:spPr>
      </p:pic>
      <p:sp>
        <p:nvSpPr>
          <p:cNvPr id="105" name="TextBox 1"/>
          <p:cNvSpPr txBox="1"/>
          <p:nvPr/>
        </p:nvSpPr>
        <p:spPr>
          <a:xfrm>
            <a:off x="1043608" y="469427"/>
            <a:ext cx="7200801" cy="1142366"/>
          </a:xfrm>
          <a:prstGeom prst="rect">
            <a:avLst/>
          </a:prstGeom>
          <a:solidFill>
            <a:srgbClr val="FAC090"/>
          </a:solidFill>
          <a:ln>
            <a:solidFill>
              <a:srgbClr val="984807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600" b="1">
                <a:solidFill>
                  <a:srgbClr val="953735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Create a flower design using  paper collage</a:t>
            </a:r>
          </a:p>
        </p:txBody>
      </p:sp>
      <p:grpSp>
        <p:nvGrpSpPr>
          <p:cNvPr id="108" name="Rounded Rectangle 2"/>
          <p:cNvGrpSpPr/>
          <p:nvPr/>
        </p:nvGrpSpPr>
        <p:grpSpPr>
          <a:xfrm>
            <a:off x="467543" y="4797152"/>
            <a:ext cx="3744418" cy="1800201"/>
            <a:chOff x="0" y="0"/>
            <a:chExt cx="3744416" cy="1800200"/>
          </a:xfrm>
        </p:grpSpPr>
        <p:sp>
          <p:nvSpPr>
            <p:cNvPr id="106" name="Rounded Rectangle"/>
            <p:cNvSpPr/>
            <p:nvPr/>
          </p:nvSpPr>
          <p:spPr>
            <a:xfrm>
              <a:off x="0" y="0"/>
              <a:ext cx="3744417" cy="1800201"/>
            </a:xfrm>
            <a:prstGeom prst="roundRect">
              <a:avLst>
                <a:gd name="adj" fmla="val 16667"/>
              </a:avLst>
            </a:prstGeom>
            <a:solidFill>
              <a:srgbClr val="E46C0A"/>
            </a:solidFill>
            <a:ln w="25400" cap="flat">
              <a:solidFill>
                <a:srgbClr val="E46C0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7" name="Choose three coloured papers depending on your chosen flower- I’m using sunflower colours with a green background as I chose the flower design of the hero’s jacket."/>
            <p:cNvSpPr txBox="1"/>
            <p:nvPr/>
          </p:nvSpPr>
          <p:spPr>
            <a:xfrm>
              <a:off x="146298" y="149356"/>
              <a:ext cx="3451820" cy="15014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Choose three coloured papers depending on your chosen flower- I’m using sunflower colours with a green background as I chose the flower design of the hero’s jacket.</a:t>
              </a:r>
            </a:p>
          </p:txBody>
        </p:sp>
      </p:grpSp>
      <p:grpSp>
        <p:nvGrpSpPr>
          <p:cNvPr id="111" name="Rounded Rectangle 5"/>
          <p:cNvGrpSpPr/>
          <p:nvPr/>
        </p:nvGrpSpPr>
        <p:grpSpPr>
          <a:xfrm>
            <a:off x="5508104" y="4816430"/>
            <a:ext cx="2736305" cy="1490465"/>
            <a:chOff x="0" y="0"/>
            <a:chExt cx="2736303" cy="1490463"/>
          </a:xfrm>
        </p:grpSpPr>
        <p:sp>
          <p:nvSpPr>
            <p:cNvPr id="109" name="Rounded Rectangle"/>
            <p:cNvSpPr/>
            <p:nvPr/>
          </p:nvSpPr>
          <p:spPr>
            <a:xfrm>
              <a:off x="0" y="0"/>
              <a:ext cx="2736304" cy="1490464"/>
            </a:xfrm>
            <a:prstGeom prst="roundRect">
              <a:avLst>
                <a:gd name="adj" fmla="val 16667"/>
              </a:avLst>
            </a:prstGeom>
            <a:solidFill>
              <a:srgbClr val="E46C0A"/>
            </a:solidFill>
            <a:ln w="25400" cap="flat">
              <a:solidFill>
                <a:srgbClr val="E46C0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0" name="Cut the flower centres and arrange on the contrasting background."/>
            <p:cNvSpPr txBox="1"/>
            <p:nvPr/>
          </p:nvSpPr>
          <p:spPr>
            <a:xfrm>
              <a:off x="131178" y="286588"/>
              <a:ext cx="2473948" cy="9172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Cut the flower centres and arrange on the contrasting background.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ircl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ontent Placeholder 3"/>
          <p:cNvSpPr txBox="1">
            <a:spLocks noGrp="1"/>
          </p:cNvSpPr>
          <p:nvPr>
            <p:ph type="body" sz="half" idx="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grpSp>
        <p:nvGrpSpPr>
          <p:cNvPr id="116" name="Picture 2"/>
          <p:cNvGrpSpPr/>
          <p:nvPr/>
        </p:nvGrpSpPr>
        <p:grpSpPr>
          <a:xfrm>
            <a:off x="835859" y="733711"/>
            <a:ext cx="2952329" cy="3824440"/>
            <a:chOff x="0" y="0"/>
            <a:chExt cx="2952328" cy="3824439"/>
          </a:xfrm>
        </p:grpSpPr>
        <p:sp>
          <p:nvSpPr>
            <p:cNvPr id="114" name="Rectangle"/>
            <p:cNvSpPr/>
            <p:nvPr/>
          </p:nvSpPr>
          <p:spPr>
            <a:xfrm rot="5400000">
              <a:off x="-436056" y="436055"/>
              <a:ext cx="3824440" cy="2952329"/>
            </a:xfrm>
            <a:prstGeom prst="rect">
              <a:avLst/>
            </a:prstGeom>
            <a:solidFill>
              <a:srgbClr val="E46C0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pic>
          <p:nvPicPr>
            <p:cNvPr id="115" name="image5.png" descr="image5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400000">
              <a:off x="-436056" y="436055"/>
              <a:ext cx="3824440" cy="2952329"/>
            </a:xfrm>
            <a:prstGeom prst="rect">
              <a:avLst/>
            </a:prstGeom>
            <a:ln w="9525" cap="flat">
              <a:solidFill>
                <a:srgbClr val="E46C0A"/>
              </a:solidFill>
              <a:prstDash val="solid"/>
              <a:miter lim="800000"/>
            </a:ln>
            <a:effectLst/>
          </p:spPr>
        </p:pic>
      </p:grpSp>
      <p:pic>
        <p:nvPicPr>
          <p:cNvPr id="117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5400000" flipH="1">
            <a:off x="4887016" y="1079756"/>
            <a:ext cx="3762455" cy="3132349"/>
          </a:xfrm>
          <a:prstGeom prst="rect">
            <a:avLst/>
          </a:prstGeom>
          <a:ln>
            <a:solidFill>
              <a:srgbClr val="E46C0A"/>
            </a:solidFill>
          </a:ln>
        </p:spPr>
      </p:pic>
      <p:grpSp>
        <p:nvGrpSpPr>
          <p:cNvPr id="120" name="Rounded Rectangle 1"/>
          <p:cNvGrpSpPr/>
          <p:nvPr/>
        </p:nvGrpSpPr>
        <p:grpSpPr>
          <a:xfrm>
            <a:off x="827583" y="4842280"/>
            <a:ext cx="2808313" cy="1751616"/>
            <a:chOff x="0" y="0"/>
            <a:chExt cx="2808311" cy="1751615"/>
          </a:xfrm>
        </p:grpSpPr>
        <p:sp>
          <p:nvSpPr>
            <p:cNvPr id="118" name="Rounded Rectangle"/>
            <p:cNvSpPr/>
            <p:nvPr/>
          </p:nvSpPr>
          <p:spPr>
            <a:xfrm>
              <a:off x="0" y="0"/>
              <a:ext cx="2808312" cy="1751616"/>
            </a:xfrm>
            <a:prstGeom prst="roundRect">
              <a:avLst>
                <a:gd name="adj" fmla="val 16667"/>
              </a:avLst>
            </a:prstGeom>
            <a:solidFill>
              <a:srgbClr val="E46C0A"/>
            </a:solidFill>
            <a:ln w="25400" cap="flat">
              <a:solidFill>
                <a:srgbClr val="E46C0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9" name="Cut a larger circle for the petals and snip in. Keep the triangles you cut out."/>
            <p:cNvSpPr txBox="1"/>
            <p:nvPr/>
          </p:nvSpPr>
          <p:spPr>
            <a:xfrm>
              <a:off x="143926" y="417164"/>
              <a:ext cx="2520460" cy="9172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Cut a larger circle for the petals and snip in. Keep the triangles you cut out.</a:t>
              </a:r>
            </a:p>
          </p:txBody>
        </p:sp>
      </p:grpSp>
      <p:grpSp>
        <p:nvGrpSpPr>
          <p:cNvPr id="123" name="Rounded Rectangle 2"/>
          <p:cNvGrpSpPr/>
          <p:nvPr/>
        </p:nvGrpSpPr>
        <p:grpSpPr>
          <a:xfrm>
            <a:off x="5202068" y="4725144"/>
            <a:ext cx="3132350" cy="1868753"/>
            <a:chOff x="0" y="0"/>
            <a:chExt cx="3132348" cy="1868752"/>
          </a:xfrm>
        </p:grpSpPr>
        <p:sp>
          <p:nvSpPr>
            <p:cNvPr id="121" name="Rounded Rectangle"/>
            <p:cNvSpPr/>
            <p:nvPr/>
          </p:nvSpPr>
          <p:spPr>
            <a:xfrm>
              <a:off x="0" y="0"/>
              <a:ext cx="3132349" cy="1868753"/>
            </a:xfrm>
            <a:prstGeom prst="roundRect">
              <a:avLst>
                <a:gd name="adj" fmla="val 16667"/>
              </a:avLst>
            </a:prstGeom>
            <a:solidFill>
              <a:srgbClr val="E46C0A"/>
            </a:solidFill>
            <a:ln w="25400" cap="flat">
              <a:solidFill>
                <a:srgbClr val="E46C0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2" name="Arrange the flower centres. Use the triangles as petals for a couple of the flowers. When you’re happy with the lay-out, glue it all down."/>
            <p:cNvSpPr txBox="1"/>
            <p:nvPr/>
          </p:nvSpPr>
          <p:spPr>
            <a:xfrm>
              <a:off x="149644" y="183632"/>
              <a:ext cx="2833061" cy="15014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Arrange the flower centres. Use the triangles as petals for a couple of the flowers. When you’re happy with the lay-out, glue it all down.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E46C0A"/>
          </a:solidFill>
          <a:ln w="38100">
            <a:solidFill>
              <a:srgbClr val="632523"/>
            </a:solidFill>
            <a:round/>
          </a:ln>
        </p:spPr>
        <p:txBody>
          <a:bodyPr/>
          <a:lstStyle>
            <a:lvl1pPr>
              <a:defRPr b="1">
                <a:solidFill>
                  <a:srgbClr val="632523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Add Texture Details</a:t>
            </a:r>
          </a:p>
        </p:txBody>
      </p:sp>
      <p:pic>
        <p:nvPicPr>
          <p:cNvPr id="126" name="Content Placeholder 6" descr="Content Placeholder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5561" y="2174875"/>
            <a:ext cx="2963467" cy="3951288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sp>
        <p:nvSpPr>
          <p:cNvPr id="127" name="Content Placeholder 5"/>
          <p:cNvSpPr txBox="1">
            <a:spLocks noGrp="1"/>
          </p:cNvSpPr>
          <p:nvPr>
            <p:ph type="body" sz="half" idx="1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solidFill>
            <a:srgbClr val="FAC090"/>
          </a:solidFill>
          <a:ln w="28575">
            <a:solidFill>
              <a:srgbClr val="632523"/>
            </a:solidFill>
            <a:round/>
          </a:ln>
        </p:spPr>
        <p:txBody>
          <a:bodyPr anchor="t"/>
          <a:lstStyle/>
          <a:p>
            <a:pPr algn="ctr">
              <a:lnSpc>
                <a:spcPct val="90000"/>
              </a:lnSpc>
              <a:defRPr sz="2800" b="0">
                <a:solidFill>
                  <a:srgbClr val="953735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  <a:p>
            <a:pPr algn="ctr">
              <a:lnSpc>
                <a:spcPct val="90000"/>
              </a:lnSpc>
              <a:spcBef>
                <a:spcPts val="600"/>
              </a:spcBef>
              <a:defRPr sz="2500" b="0">
                <a:solidFill>
                  <a:srgbClr val="953735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 I added detail in pen- but you may prefer to keep to the coloured shapes.</a:t>
            </a:r>
            <a:endParaRPr sz="2200">
              <a:latin typeface="+mn-lt"/>
              <a:ea typeface="+mn-ea"/>
              <a:cs typeface="+mn-cs"/>
              <a:sym typeface="Calibri"/>
            </a:endParaRPr>
          </a:p>
          <a:p>
            <a:pPr algn="ctr">
              <a:lnSpc>
                <a:spcPct val="90000"/>
              </a:lnSpc>
              <a:defRPr sz="2800" b="0">
                <a:solidFill>
                  <a:srgbClr val="953735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sz="2200">
              <a:latin typeface="+mn-lt"/>
              <a:ea typeface="+mn-ea"/>
              <a:cs typeface="+mn-cs"/>
              <a:sym typeface="Calibri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defRPr sz="2500" b="0">
                <a:solidFill>
                  <a:srgbClr val="953735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You could choose a rose or lily - or another flower you can see in the painting as the basis for your design.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Office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Georgia</vt:lpstr>
      <vt:lpstr>Office Theme</vt:lpstr>
      <vt:lpstr>“Sleeping Beauty” Edward Frederick Brewtnall</vt:lpstr>
      <vt:lpstr>PowerPoint Presentation</vt:lpstr>
      <vt:lpstr>PowerPoint Presentation</vt:lpstr>
      <vt:lpstr>PowerPoint Presentation</vt:lpstr>
      <vt:lpstr>Add Texture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“Sleeping Beauty” Edward Frederick Brewtnall</dc:title>
  <dc:creator>lakers</dc:creator>
  <cp:lastModifiedBy>lakers</cp:lastModifiedBy>
  <cp:revision>1</cp:revision>
  <dcterms:modified xsi:type="dcterms:W3CDTF">2021-02-11T10:54:31Z</dcterms:modified>
</cp:coreProperties>
</file>