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67" r:id="rId4"/>
    <p:sldId id="272" r:id="rId5"/>
    <p:sldId id="268" r:id="rId6"/>
    <p:sldId id="270" r:id="rId7"/>
    <p:sldId id="266" r:id="rId8"/>
  </p:sldIdLst>
  <p:sldSz cx="12192000" cy="6858000"/>
  <p:notesSz cx="6799263" cy="99298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324" autoAdjust="0"/>
    <p:restoredTop sz="94660"/>
  </p:normalViewPr>
  <p:slideViewPr>
    <p:cSldViewPr snapToGrid="0">
      <p:cViewPr varScale="1">
        <p:scale>
          <a:sx n="114" d="100"/>
          <a:sy n="114" d="100"/>
        </p:scale>
        <p:origin x="456"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946DAAD2-DD84-4AE9-9A46-0D99C6744BB9}" type="datetimeFigureOut">
              <a:rPr lang="en-GB" smtClean="0"/>
              <a:t>26/07/2022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0875227-D21D-4114-864D-0B87EDD77DF2}" type="slidenum">
              <a:rPr lang="en-GB" smtClean="0"/>
              <a:t>‹#›</a:t>
            </a:fld>
            <a:endParaRPr lang="en-GB"/>
          </a:p>
        </p:txBody>
      </p:sp>
    </p:spTree>
    <p:extLst>
      <p:ext uri="{BB962C8B-B14F-4D97-AF65-F5344CB8AC3E}">
        <p14:creationId xmlns:p14="http://schemas.microsoft.com/office/powerpoint/2010/main" val="9053588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946DAAD2-DD84-4AE9-9A46-0D99C6744BB9}" type="datetimeFigureOut">
              <a:rPr lang="en-GB" smtClean="0"/>
              <a:t>26/07/2022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0875227-D21D-4114-864D-0B87EDD77DF2}" type="slidenum">
              <a:rPr lang="en-GB" smtClean="0"/>
              <a:t>‹#›</a:t>
            </a:fld>
            <a:endParaRPr lang="en-GB"/>
          </a:p>
        </p:txBody>
      </p:sp>
    </p:spTree>
    <p:extLst>
      <p:ext uri="{BB962C8B-B14F-4D97-AF65-F5344CB8AC3E}">
        <p14:creationId xmlns:p14="http://schemas.microsoft.com/office/powerpoint/2010/main" val="10194757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946DAAD2-DD84-4AE9-9A46-0D99C6744BB9}" type="datetimeFigureOut">
              <a:rPr lang="en-GB" smtClean="0"/>
              <a:t>26/07/2022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0875227-D21D-4114-864D-0B87EDD77DF2}" type="slidenum">
              <a:rPr lang="en-GB" smtClean="0"/>
              <a:t>‹#›</a:t>
            </a:fld>
            <a:endParaRPr lang="en-GB"/>
          </a:p>
        </p:txBody>
      </p:sp>
    </p:spTree>
    <p:extLst>
      <p:ext uri="{BB962C8B-B14F-4D97-AF65-F5344CB8AC3E}">
        <p14:creationId xmlns:p14="http://schemas.microsoft.com/office/powerpoint/2010/main" val="6604018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946DAAD2-DD84-4AE9-9A46-0D99C6744BB9}" type="datetimeFigureOut">
              <a:rPr lang="en-GB" smtClean="0"/>
              <a:t>26/07/2022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0875227-D21D-4114-864D-0B87EDD77DF2}" type="slidenum">
              <a:rPr lang="en-GB" smtClean="0"/>
              <a:t>‹#›</a:t>
            </a:fld>
            <a:endParaRPr lang="en-GB"/>
          </a:p>
        </p:txBody>
      </p:sp>
    </p:spTree>
    <p:extLst>
      <p:ext uri="{BB962C8B-B14F-4D97-AF65-F5344CB8AC3E}">
        <p14:creationId xmlns:p14="http://schemas.microsoft.com/office/powerpoint/2010/main" val="4209762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46DAAD2-DD84-4AE9-9A46-0D99C6744BB9}" type="datetimeFigureOut">
              <a:rPr lang="en-GB" smtClean="0"/>
              <a:t>26/07/2022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0875227-D21D-4114-864D-0B87EDD77DF2}" type="slidenum">
              <a:rPr lang="en-GB" smtClean="0"/>
              <a:t>‹#›</a:t>
            </a:fld>
            <a:endParaRPr lang="en-GB"/>
          </a:p>
        </p:txBody>
      </p:sp>
    </p:spTree>
    <p:extLst>
      <p:ext uri="{BB962C8B-B14F-4D97-AF65-F5344CB8AC3E}">
        <p14:creationId xmlns:p14="http://schemas.microsoft.com/office/powerpoint/2010/main" val="34830022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946DAAD2-DD84-4AE9-9A46-0D99C6744BB9}" type="datetimeFigureOut">
              <a:rPr lang="en-GB" smtClean="0"/>
              <a:t>26/07/2022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0875227-D21D-4114-864D-0B87EDD77DF2}" type="slidenum">
              <a:rPr lang="en-GB" smtClean="0"/>
              <a:t>‹#›</a:t>
            </a:fld>
            <a:endParaRPr lang="en-GB"/>
          </a:p>
        </p:txBody>
      </p:sp>
    </p:spTree>
    <p:extLst>
      <p:ext uri="{BB962C8B-B14F-4D97-AF65-F5344CB8AC3E}">
        <p14:creationId xmlns:p14="http://schemas.microsoft.com/office/powerpoint/2010/main" val="15275255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946DAAD2-DD84-4AE9-9A46-0D99C6744BB9}" type="datetimeFigureOut">
              <a:rPr lang="en-GB" smtClean="0"/>
              <a:t>26/07/2022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C0875227-D21D-4114-864D-0B87EDD77DF2}" type="slidenum">
              <a:rPr lang="en-GB" smtClean="0"/>
              <a:t>‹#›</a:t>
            </a:fld>
            <a:endParaRPr lang="en-GB"/>
          </a:p>
        </p:txBody>
      </p:sp>
    </p:spTree>
    <p:extLst>
      <p:ext uri="{BB962C8B-B14F-4D97-AF65-F5344CB8AC3E}">
        <p14:creationId xmlns:p14="http://schemas.microsoft.com/office/powerpoint/2010/main" val="25820670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946DAAD2-DD84-4AE9-9A46-0D99C6744BB9}" type="datetimeFigureOut">
              <a:rPr lang="en-GB" smtClean="0"/>
              <a:t>26/07/2022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C0875227-D21D-4114-864D-0B87EDD77DF2}" type="slidenum">
              <a:rPr lang="en-GB" smtClean="0"/>
              <a:t>‹#›</a:t>
            </a:fld>
            <a:endParaRPr lang="en-GB"/>
          </a:p>
        </p:txBody>
      </p:sp>
    </p:spTree>
    <p:extLst>
      <p:ext uri="{BB962C8B-B14F-4D97-AF65-F5344CB8AC3E}">
        <p14:creationId xmlns:p14="http://schemas.microsoft.com/office/powerpoint/2010/main" val="24867906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46DAAD2-DD84-4AE9-9A46-0D99C6744BB9}" type="datetimeFigureOut">
              <a:rPr lang="en-GB" smtClean="0"/>
              <a:t>26/07/2022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C0875227-D21D-4114-864D-0B87EDD77DF2}" type="slidenum">
              <a:rPr lang="en-GB" smtClean="0"/>
              <a:t>‹#›</a:t>
            </a:fld>
            <a:endParaRPr lang="en-GB"/>
          </a:p>
        </p:txBody>
      </p:sp>
    </p:spTree>
    <p:extLst>
      <p:ext uri="{BB962C8B-B14F-4D97-AF65-F5344CB8AC3E}">
        <p14:creationId xmlns:p14="http://schemas.microsoft.com/office/powerpoint/2010/main" val="1961746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46DAAD2-DD84-4AE9-9A46-0D99C6744BB9}" type="datetimeFigureOut">
              <a:rPr lang="en-GB" smtClean="0"/>
              <a:t>26/07/2022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0875227-D21D-4114-864D-0B87EDD77DF2}" type="slidenum">
              <a:rPr lang="en-GB" smtClean="0"/>
              <a:t>‹#›</a:t>
            </a:fld>
            <a:endParaRPr lang="en-GB"/>
          </a:p>
        </p:txBody>
      </p:sp>
    </p:spTree>
    <p:extLst>
      <p:ext uri="{BB962C8B-B14F-4D97-AF65-F5344CB8AC3E}">
        <p14:creationId xmlns:p14="http://schemas.microsoft.com/office/powerpoint/2010/main" val="23403535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46DAAD2-DD84-4AE9-9A46-0D99C6744BB9}" type="datetimeFigureOut">
              <a:rPr lang="en-GB" smtClean="0"/>
              <a:t>26/07/2022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0875227-D21D-4114-864D-0B87EDD77DF2}" type="slidenum">
              <a:rPr lang="en-GB" smtClean="0"/>
              <a:t>‹#›</a:t>
            </a:fld>
            <a:endParaRPr lang="en-GB"/>
          </a:p>
        </p:txBody>
      </p:sp>
    </p:spTree>
    <p:extLst>
      <p:ext uri="{BB962C8B-B14F-4D97-AF65-F5344CB8AC3E}">
        <p14:creationId xmlns:p14="http://schemas.microsoft.com/office/powerpoint/2010/main" val="15258121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46DAAD2-DD84-4AE9-9A46-0D99C6744BB9}" type="datetimeFigureOut">
              <a:rPr lang="en-GB" smtClean="0"/>
              <a:t>26/07/2022</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0875227-D21D-4114-864D-0B87EDD77DF2}" type="slidenum">
              <a:rPr lang="en-GB" smtClean="0"/>
              <a:t>‹#›</a:t>
            </a:fld>
            <a:endParaRPr lang="en-GB"/>
          </a:p>
        </p:txBody>
      </p:sp>
    </p:spTree>
    <p:extLst>
      <p:ext uri="{BB962C8B-B14F-4D97-AF65-F5344CB8AC3E}">
        <p14:creationId xmlns:p14="http://schemas.microsoft.com/office/powerpoint/2010/main" val="10428745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stretch>
            <a:fillRect/>
          </a:stretch>
        </p:blipFill>
        <p:spPr>
          <a:xfrm>
            <a:off x="3623918" y="284907"/>
            <a:ext cx="4944172" cy="2499862"/>
          </a:xfrm>
          <a:prstGeom prst="rect">
            <a:avLst/>
          </a:prstGeom>
        </p:spPr>
      </p:pic>
      <p:sp>
        <p:nvSpPr>
          <p:cNvPr id="6" name="Rectangle 5"/>
          <p:cNvSpPr/>
          <p:nvPr/>
        </p:nvSpPr>
        <p:spPr>
          <a:xfrm>
            <a:off x="2495683" y="3422708"/>
            <a:ext cx="7172669" cy="1477328"/>
          </a:xfrm>
          <a:prstGeom prst="rect">
            <a:avLst/>
          </a:prstGeom>
          <a:noFill/>
        </p:spPr>
        <p:txBody>
          <a:bodyPr wrap="none" lIns="91440" tIns="45720" rIns="91440" bIns="45720">
            <a:spAutoFit/>
          </a:bodyPr>
          <a:lstStyle/>
          <a:p>
            <a:pPr algn="ctr"/>
            <a:r>
              <a:rPr lang="en-US" sz="5400" b="0" cap="none" spc="0" dirty="0">
                <a:ln w="0"/>
                <a:solidFill>
                  <a:schemeClr val="tx1"/>
                </a:solidFill>
                <a:effectLst>
                  <a:outerShdw blurRad="38100" dist="38100" dir="2700000" algn="tl">
                    <a:srgbClr val="000000">
                      <a:alpha val="38000"/>
                    </a:srgbClr>
                  </a:outerShdw>
                </a:effectLst>
              </a:rPr>
              <a:t>Sports Premium 2021-22</a:t>
            </a:r>
          </a:p>
          <a:p>
            <a:pPr algn="ctr"/>
            <a:r>
              <a:rPr lang="en-US" sz="3600" dirty="0">
                <a:ln w="0"/>
                <a:effectLst>
                  <a:outerShdw blurRad="38100" dist="38100" dir="2700000" algn="tl">
                    <a:srgbClr val="000000">
                      <a:alpha val="38000"/>
                    </a:srgbClr>
                  </a:outerShdw>
                </a:effectLst>
              </a:rPr>
              <a:t>Intent, Implementation &amp; Impact</a:t>
            </a:r>
            <a:endParaRPr lang="en-US" sz="3600" b="0" cap="none" spc="0" dirty="0">
              <a:ln w="0"/>
              <a:solidFill>
                <a:schemeClr val="tx1"/>
              </a:solidFill>
              <a:effectLst>
                <a:outerShdw blurRad="38100" dist="38100" dir="2700000" algn="tl">
                  <a:srgbClr val="000000">
                    <a:alpha val="38000"/>
                  </a:srgbClr>
                </a:outerShdw>
              </a:effectLst>
            </a:endParaRPr>
          </a:p>
        </p:txBody>
      </p:sp>
      <p:sp>
        <p:nvSpPr>
          <p:cNvPr id="4" name="Frame 3">
            <a:extLst>
              <a:ext uri="{FF2B5EF4-FFF2-40B4-BE49-F238E27FC236}">
                <a16:creationId xmlns:a16="http://schemas.microsoft.com/office/drawing/2014/main" id="{99929180-57C6-4B75-9C8F-30E34710B272}"/>
              </a:ext>
            </a:extLst>
          </p:cNvPr>
          <p:cNvSpPr/>
          <p:nvPr/>
        </p:nvSpPr>
        <p:spPr>
          <a:xfrm>
            <a:off x="0" y="1"/>
            <a:ext cx="12192000" cy="6858000"/>
          </a:xfrm>
          <a:prstGeom prst="frame">
            <a:avLst>
              <a:gd name="adj1" fmla="val 2208"/>
            </a:avLst>
          </a:prstGeom>
          <a:solidFill>
            <a:schemeClr val="accent4">
              <a:lumMod val="40000"/>
              <a:lumOff val="60000"/>
            </a:schemeClr>
          </a:solid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Tree>
    <p:extLst>
      <p:ext uri="{BB962C8B-B14F-4D97-AF65-F5344CB8AC3E}">
        <p14:creationId xmlns:p14="http://schemas.microsoft.com/office/powerpoint/2010/main" val="29530166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2224798054"/>
              </p:ext>
            </p:extLst>
          </p:nvPr>
        </p:nvGraphicFramePr>
        <p:xfrm>
          <a:off x="1199818" y="894527"/>
          <a:ext cx="9396464" cy="2301087"/>
        </p:xfrm>
        <a:graphic>
          <a:graphicData uri="http://schemas.openxmlformats.org/drawingml/2006/table">
            <a:tbl>
              <a:tblPr firstRow="1" firstCol="1" lastRow="1" lastCol="1" bandRow="1" bandCol="1">
                <a:tableStyleId>{616DA210-FB5B-4158-B5E0-FEB733F419BA}</a:tableStyleId>
              </a:tblPr>
              <a:tblGrid>
                <a:gridCol w="4705259">
                  <a:extLst>
                    <a:ext uri="{9D8B030D-6E8A-4147-A177-3AD203B41FA5}">
                      <a16:colId xmlns:a16="http://schemas.microsoft.com/office/drawing/2014/main" val="1997018119"/>
                    </a:ext>
                  </a:extLst>
                </a:gridCol>
                <a:gridCol w="4691205">
                  <a:extLst>
                    <a:ext uri="{9D8B030D-6E8A-4147-A177-3AD203B41FA5}">
                      <a16:colId xmlns:a16="http://schemas.microsoft.com/office/drawing/2014/main" val="3210735322"/>
                    </a:ext>
                  </a:extLst>
                </a:gridCol>
              </a:tblGrid>
              <a:tr h="289407">
                <a:tc>
                  <a:txBody>
                    <a:bodyPr/>
                    <a:lstStyle/>
                    <a:p>
                      <a:pPr marL="50800">
                        <a:spcBef>
                          <a:spcPts val="105"/>
                        </a:spcBef>
                        <a:spcAft>
                          <a:spcPts val="0"/>
                        </a:spcAft>
                      </a:pPr>
                      <a:r>
                        <a:rPr lang="en-GB" sz="1200" b="1" dirty="0">
                          <a:effectLst/>
                          <a:latin typeface="Arial" panose="020B0604020202020204" pitchFamily="34" charset="0"/>
                          <a:cs typeface="Arial" panose="020B0604020202020204" pitchFamily="34" charset="0"/>
                        </a:rPr>
                        <a:t>Key achievements to date until July 2021:</a:t>
                      </a:r>
                      <a:endParaRPr lang="en-GB" sz="1100" b="1" dirty="0">
                        <a:effectLst/>
                        <a:latin typeface="Arial" panose="020B0604020202020204" pitchFamily="34" charset="0"/>
                        <a:ea typeface="Calibri" panose="020F0502020204030204" pitchFamily="34" charset="0"/>
                        <a:cs typeface="Arial" panose="020B060402020202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50800">
                        <a:spcBef>
                          <a:spcPts val="105"/>
                        </a:spcBef>
                        <a:spcAft>
                          <a:spcPts val="0"/>
                        </a:spcAft>
                      </a:pPr>
                      <a:r>
                        <a:rPr lang="en-GB" sz="1200" b="1" dirty="0">
                          <a:effectLst/>
                          <a:latin typeface="Arial" panose="020B0604020202020204" pitchFamily="34" charset="0"/>
                          <a:cs typeface="Arial" panose="020B0604020202020204" pitchFamily="34" charset="0"/>
                        </a:rPr>
                        <a:t>Areas for further improvement and baseline evidence of need:</a:t>
                      </a:r>
                      <a:endParaRPr lang="en-GB" sz="1100" b="1" dirty="0">
                        <a:effectLst/>
                        <a:latin typeface="Arial" panose="020B0604020202020204" pitchFamily="34" charset="0"/>
                        <a:ea typeface="Calibri" panose="020F0502020204030204" pitchFamily="34" charset="0"/>
                        <a:cs typeface="Arial" panose="020B060402020202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46425012"/>
                  </a:ext>
                </a:extLst>
              </a:tr>
              <a:tr h="1960373">
                <a:tc>
                  <a:txBody>
                    <a:bodyPr/>
                    <a:lstStyle/>
                    <a:p>
                      <a:pPr marL="0" lvl="0" indent="0">
                        <a:spcAft>
                          <a:spcPts val="0"/>
                        </a:spcAft>
                        <a:buFont typeface="Symbol" panose="05050102010706020507" pitchFamily="18" charset="2"/>
                        <a:buNone/>
                      </a:pPr>
                      <a:r>
                        <a:rPr lang="en-GB" sz="1200" b="0" i="0" baseline="0" dirty="0">
                          <a:effectLst/>
                          <a:latin typeface="Arial" panose="020B0604020202020204" pitchFamily="34" charset="0"/>
                          <a:ea typeface="Calibri" panose="020F0502020204030204" pitchFamily="34" charset="0"/>
                          <a:cs typeface="Arial" panose="020B0604020202020204" pitchFamily="34" charset="0"/>
                        </a:rPr>
                        <a:t>Staff training was provided in a range of different activities &amp; games to allow us to offer a greater range of activities to pupils. </a:t>
                      </a:r>
                    </a:p>
                    <a:p>
                      <a:pPr marL="0" lvl="0" indent="0">
                        <a:spcAft>
                          <a:spcPts val="0"/>
                        </a:spcAft>
                        <a:buFont typeface="Symbol" panose="05050102010706020507" pitchFamily="18" charset="2"/>
                        <a:buNone/>
                      </a:pPr>
                      <a:r>
                        <a:rPr lang="en-GB" sz="1200" b="0" i="0" baseline="0" dirty="0">
                          <a:effectLst/>
                          <a:latin typeface="Arial" panose="020B0604020202020204" pitchFamily="34" charset="0"/>
                          <a:ea typeface="Calibri" panose="020F0502020204030204" pitchFamily="34" charset="0"/>
                          <a:cs typeface="Arial" panose="020B0604020202020204" pitchFamily="34" charset="0"/>
                        </a:rPr>
                        <a:t>Fox Wood pupils have access to the Warrington School Sports Partnership competitions via the Warrington Service Level Agreement.</a:t>
                      </a:r>
                    </a:p>
                    <a:p>
                      <a:pPr marL="0" lvl="0" indent="0">
                        <a:spcAft>
                          <a:spcPts val="0"/>
                        </a:spcAft>
                        <a:buFont typeface="Symbol" panose="05050102010706020507" pitchFamily="18" charset="2"/>
                        <a:buNone/>
                      </a:pPr>
                      <a:r>
                        <a:rPr lang="en-GB" sz="1200" b="0" i="0" baseline="0" dirty="0">
                          <a:effectLst/>
                          <a:latin typeface="Arial" panose="020B0604020202020204" pitchFamily="34" charset="0"/>
                          <a:ea typeface="Calibri" panose="020F0502020204030204" pitchFamily="34" charset="0"/>
                          <a:cs typeface="Arial" panose="020B0604020202020204" pitchFamily="34" charset="0"/>
                        </a:rPr>
                        <a:t>All pupils continue to receive high quality PE instruction from the schools own in house specialist. </a:t>
                      </a:r>
                    </a:p>
                    <a:p>
                      <a:pPr marL="0" lvl="0" indent="0">
                        <a:spcAft>
                          <a:spcPts val="0"/>
                        </a:spcAft>
                        <a:buFont typeface="Symbol" panose="05050102010706020507" pitchFamily="18" charset="2"/>
                        <a:buNone/>
                      </a:pPr>
                      <a:r>
                        <a:rPr lang="en-GB" sz="1200" b="0" i="0" baseline="0" dirty="0">
                          <a:effectLst/>
                          <a:latin typeface="Arial" panose="020B0604020202020204" pitchFamily="34" charset="0"/>
                          <a:ea typeface="Calibri" panose="020F0502020204030204" pitchFamily="34" charset="0"/>
                          <a:cs typeface="Arial" panose="020B0604020202020204" pitchFamily="34" charset="0"/>
                        </a:rPr>
                        <a:t>A range of resources were procured to boost our in house PE offering</a:t>
                      </a:r>
                    </a:p>
                    <a:p>
                      <a:pPr marL="0" lvl="0" indent="0">
                        <a:spcAft>
                          <a:spcPts val="0"/>
                        </a:spcAft>
                        <a:buFont typeface="Symbol" panose="05050102010706020507" pitchFamily="18" charset="2"/>
                        <a:buNone/>
                      </a:pPr>
                      <a:r>
                        <a:rPr lang="en-GB" sz="1200" b="0" i="0" baseline="0" dirty="0">
                          <a:effectLst/>
                          <a:latin typeface="Arial" panose="020B0604020202020204" pitchFamily="34" charset="0"/>
                          <a:ea typeface="Calibri" panose="020F0502020204030204" pitchFamily="34" charset="0"/>
                          <a:cs typeface="Arial" panose="020B0604020202020204" pitchFamily="34" charset="0"/>
                        </a:rPr>
                        <a:t>Vital equipment was purchased to ensure equality of access to activities for all pupils</a:t>
                      </a:r>
                    </a:p>
                    <a:p>
                      <a:pPr marL="0" lvl="0" indent="0">
                        <a:spcAft>
                          <a:spcPts val="0"/>
                        </a:spcAft>
                        <a:buFont typeface="Symbol" panose="05050102010706020507" pitchFamily="18" charset="2"/>
                        <a:buNone/>
                      </a:pPr>
                      <a:r>
                        <a:rPr lang="en-GB" sz="1200" b="0" i="0" baseline="0" dirty="0">
                          <a:effectLst/>
                          <a:latin typeface="Arial" panose="020B0604020202020204" pitchFamily="34" charset="0"/>
                          <a:ea typeface="Calibri" panose="020F0502020204030204" pitchFamily="34" charset="0"/>
                          <a:cs typeface="Arial" panose="020B0604020202020204" pitchFamily="34" charset="0"/>
                        </a:rPr>
                        <a:t>Fixed equipment was installed and has been well received by pupils. </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42900" lvl="0" indent="-342900">
                        <a:spcAft>
                          <a:spcPts val="0"/>
                        </a:spcAft>
                        <a:buFont typeface="Symbol" panose="05050102010706020507" pitchFamily="18" charset="2"/>
                        <a:buChar char=""/>
                      </a:pPr>
                      <a:r>
                        <a:rPr lang="en-GB" sz="1200" b="0" dirty="0">
                          <a:effectLst/>
                          <a:latin typeface="Arial" panose="020B0604020202020204" pitchFamily="34" charset="0"/>
                          <a:ea typeface="Calibri" panose="020F0502020204030204" pitchFamily="34" charset="0"/>
                          <a:cs typeface="Arial" panose="020B0604020202020204" pitchFamily="34" charset="0"/>
                        </a:rPr>
                        <a:t>Further enhance the school’s Ready to Learn provision to include a greater range of sports/active options. </a:t>
                      </a:r>
                    </a:p>
                    <a:p>
                      <a:pPr marL="342900" lvl="0" indent="-342900">
                        <a:spcAft>
                          <a:spcPts val="0"/>
                        </a:spcAft>
                        <a:buFont typeface="Symbol" panose="05050102010706020507" pitchFamily="18" charset="2"/>
                        <a:buChar char=""/>
                      </a:pPr>
                      <a:r>
                        <a:rPr lang="en-GB" sz="1200" b="0" dirty="0">
                          <a:effectLst/>
                          <a:latin typeface="Arial" panose="020B0604020202020204" pitchFamily="34" charset="0"/>
                          <a:ea typeface="Calibri" panose="020F0502020204030204" pitchFamily="34" charset="0"/>
                          <a:cs typeface="Arial" panose="020B0604020202020204" pitchFamily="34" charset="0"/>
                        </a:rPr>
                        <a:t>Encourage pupil participation in competitive</a:t>
                      </a:r>
                      <a:r>
                        <a:rPr lang="en-GB" sz="1200" b="0" baseline="0" dirty="0">
                          <a:effectLst/>
                          <a:latin typeface="Arial" panose="020B0604020202020204" pitchFamily="34" charset="0"/>
                          <a:ea typeface="Calibri" panose="020F0502020204030204" pitchFamily="34" charset="0"/>
                          <a:cs typeface="Arial" panose="020B0604020202020204" pitchFamily="34" charset="0"/>
                        </a:rPr>
                        <a:t> games within school. </a:t>
                      </a:r>
                      <a:endParaRPr lang="en-GB" sz="1200" b="0" dirty="0">
                        <a:effectLst/>
                        <a:latin typeface="Arial" panose="020B0604020202020204" pitchFamily="34" charset="0"/>
                        <a:ea typeface="Calibri" panose="020F0502020204030204" pitchFamily="34" charset="0"/>
                        <a:cs typeface="Arial" panose="020B0604020202020204" pitchFamily="34" charset="0"/>
                      </a:endParaRPr>
                    </a:p>
                    <a:p>
                      <a:pPr marL="342900" lvl="0" indent="-342900">
                        <a:spcAft>
                          <a:spcPts val="0"/>
                        </a:spcAft>
                        <a:buFont typeface="Symbol" panose="05050102010706020507" pitchFamily="18" charset="2"/>
                        <a:buChar char=""/>
                      </a:pPr>
                      <a:r>
                        <a:rPr lang="en-GB" sz="1200" b="0" dirty="0">
                          <a:effectLst/>
                          <a:latin typeface="Arial" panose="020B0604020202020204" pitchFamily="34" charset="0"/>
                          <a:ea typeface="Calibri" panose="020F0502020204030204" pitchFamily="34" charset="0"/>
                          <a:cs typeface="Arial" panose="020B0604020202020204" pitchFamily="34" charset="0"/>
                        </a:rPr>
                        <a:t>Ensure the delivery of our physical activities is sustainable, ensuring we have onsite training opportunities available.</a:t>
                      </a:r>
                    </a:p>
                    <a:p>
                      <a:pPr marL="342900" lvl="0" indent="-342900">
                        <a:spcAft>
                          <a:spcPts val="0"/>
                        </a:spcAft>
                        <a:buFont typeface="Symbol" panose="05050102010706020507" pitchFamily="18" charset="2"/>
                        <a:buChar char=""/>
                      </a:pPr>
                      <a:r>
                        <a:rPr lang="en-GB" sz="1200" b="0" dirty="0">
                          <a:effectLst/>
                          <a:latin typeface="Arial" panose="020B0604020202020204" pitchFamily="34" charset="0"/>
                          <a:ea typeface="Calibri" panose="020F0502020204030204" pitchFamily="34" charset="0"/>
                          <a:cs typeface="Arial" panose="020B0604020202020204" pitchFamily="34" charset="0"/>
                        </a:rPr>
                        <a:t>Ensuring that all groups within the school’s cohort are given equal opportunity to participate in a range of activities. </a:t>
                      </a:r>
                    </a:p>
                    <a:p>
                      <a:pPr marL="342900" lvl="0" indent="-342900">
                        <a:spcAft>
                          <a:spcPts val="0"/>
                        </a:spcAft>
                        <a:buFont typeface="Symbol" panose="05050102010706020507" pitchFamily="18" charset="2"/>
                        <a:buChar char=""/>
                      </a:pPr>
                      <a:r>
                        <a:rPr lang="en-GB" sz="1200" b="0" dirty="0">
                          <a:effectLst/>
                          <a:latin typeface="Arial" panose="020B0604020202020204" pitchFamily="34" charset="0"/>
                          <a:ea typeface="Calibri" panose="020F0502020204030204" pitchFamily="34" charset="0"/>
                          <a:cs typeface="Arial" panose="020B0604020202020204" pitchFamily="34" charset="0"/>
                        </a:rPr>
                        <a:t>On site</a:t>
                      </a:r>
                      <a:r>
                        <a:rPr lang="en-GB" sz="1200" b="0" baseline="0" dirty="0">
                          <a:effectLst/>
                          <a:latin typeface="Arial" panose="020B0604020202020204" pitchFamily="34" charset="0"/>
                          <a:ea typeface="Calibri" panose="020F0502020204030204" pitchFamily="34" charset="0"/>
                          <a:cs typeface="Arial" panose="020B0604020202020204" pitchFamily="34" charset="0"/>
                        </a:rPr>
                        <a:t> fixed activities/resources for wheelchair users need to be enhanced. </a:t>
                      </a:r>
                      <a:endParaRPr lang="en-GB" sz="1200" b="0" dirty="0">
                        <a:effectLst/>
                        <a:latin typeface="Arial" panose="020B0604020202020204" pitchFamily="34" charset="0"/>
                        <a:ea typeface="Calibri" panose="020F0502020204030204" pitchFamily="34" charset="0"/>
                        <a:cs typeface="Arial" panose="020B0604020202020204" pitchFamily="34" charset="0"/>
                      </a:endParaRPr>
                    </a:p>
                    <a:p>
                      <a:pPr marL="0" lvl="0" indent="0">
                        <a:spcAft>
                          <a:spcPts val="0"/>
                        </a:spcAft>
                        <a:buFont typeface="Symbol" panose="05050102010706020507" pitchFamily="18" charset="2"/>
                        <a:buNone/>
                      </a:pPr>
                      <a:endParaRPr lang="en-GB" sz="1200" b="0" dirty="0">
                        <a:effectLst/>
                        <a:latin typeface="Arial" panose="020B0604020202020204" pitchFamily="34" charset="0"/>
                        <a:ea typeface="Calibri" panose="020F0502020204030204" pitchFamily="34" charset="0"/>
                        <a:cs typeface="Arial" panose="020B060402020202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2830879"/>
                  </a:ext>
                </a:extLst>
              </a:tr>
            </a:tbl>
          </a:graphicData>
        </a:graphic>
      </p:graphicFrame>
      <p:sp>
        <p:nvSpPr>
          <p:cNvPr id="6" name="Rectangle 5"/>
          <p:cNvSpPr/>
          <p:nvPr/>
        </p:nvSpPr>
        <p:spPr>
          <a:xfrm>
            <a:off x="825800" y="105311"/>
            <a:ext cx="10512429" cy="707886"/>
          </a:xfrm>
          <a:prstGeom prst="rect">
            <a:avLst/>
          </a:prstGeom>
          <a:noFill/>
        </p:spPr>
        <p:txBody>
          <a:bodyPr wrap="none" lIns="91440" tIns="45720" rIns="91440" bIns="45720">
            <a:spAutoFit/>
          </a:bodyPr>
          <a:lstStyle/>
          <a:p>
            <a:pPr algn="ctr"/>
            <a:r>
              <a:rPr lang="en-US" sz="4000" b="0" cap="none" spc="0" dirty="0">
                <a:ln w="0"/>
                <a:solidFill>
                  <a:schemeClr val="tx1"/>
                </a:solidFill>
                <a:effectLst>
                  <a:outerShdw blurRad="38100" dist="38100" dir="2700000" algn="tl">
                    <a:srgbClr val="000000">
                      <a:alpha val="38000"/>
                    </a:srgbClr>
                  </a:outerShdw>
                </a:effectLst>
              </a:rPr>
              <a:t>Review of Achievements &amp; Areas of Improvement</a:t>
            </a:r>
            <a:endParaRPr lang="en-US" sz="2400" b="0" cap="none" spc="0" dirty="0">
              <a:ln w="0"/>
              <a:solidFill>
                <a:schemeClr val="tx1"/>
              </a:solidFill>
              <a:effectLst>
                <a:outerShdw blurRad="38100" dist="38100" dir="2700000" algn="tl">
                  <a:srgbClr val="000000">
                    <a:alpha val="38000"/>
                  </a:srgbClr>
                </a:outerShdw>
              </a:effectLst>
            </a:endParaRPr>
          </a:p>
        </p:txBody>
      </p:sp>
      <p:graphicFrame>
        <p:nvGraphicFramePr>
          <p:cNvPr id="5" name="Table 4"/>
          <p:cNvGraphicFramePr>
            <a:graphicFrameLocks noGrp="1"/>
          </p:cNvGraphicFramePr>
          <p:nvPr>
            <p:extLst>
              <p:ext uri="{D42A27DB-BD31-4B8C-83A1-F6EECF244321}">
                <p14:modId xmlns:p14="http://schemas.microsoft.com/office/powerpoint/2010/main" val="3373801718"/>
              </p:ext>
            </p:extLst>
          </p:nvPr>
        </p:nvGraphicFramePr>
        <p:xfrm>
          <a:off x="1199819" y="3291840"/>
          <a:ext cx="7316652" cy="3198607"/>
        </p:xfrm>
        <a:graphic>
          <a:graphicData uri="http://schemas.openxmlformats.org/drawingml/2006/table">
            <a:tbl>
              <a:tblPr firstRow="1" firstCol="1" lastRow="1" lastCol="1" bandRow="1" bandCol="1">
                <a:tableStyleId>{8799B23B-EC83-4686-B30A-512413B5E67A}</a:tableStyleId>
              </a:tblPr>
              <a:tblGrid>
                <a:gridCol w="6836393">
                  <a:extLst>
                    <a:ext uri="{9D8B030D-6E8A-4147-A177-3AD203B41FA5}">
                      <a16:colId xmlns:a16="http://schemas.microsoft.com/office/drawing/2014/main" val="3067222219"/>
                    </a:ext>
                  </a:extLst>
                </a:gridCol>
                <a:gridCol w="480259">
                  <a:extLst>
                    <a:ext uri="{9D8B030D-6E8A-4147-A177-3AD203B41FA5}">
                      <a16:colId xmlns:a16="http://schemas.microsoft.com/office/drawing/2014/main" val="511852713"/>
                    </a:ext>
                  </a:extLst>
                </a:gridCol>
              </a:tblGrid>
              <a:tr h="516116">
                <a:tc>
                  <a:txBody>
                    <a:bodyPr/>
                    <a:lstStyle/>
                    <a:p>
                      <a:pPr marL="50800">
                        <a:spcBef>
                          <a:spcPts val="85"/>
                        </a:spcBef>
                        <a:spcAft>
                          <a:spcPts val="0"/>
                        </a:spcAft>
                      </a:pPr>
                      <a:r>
                        <a:rPr lang="en-GB" sz="1200" dirty="0">
                          <a:effectLst/>
                          <a:latin typeface="Arial" panose="020B0604020202020204" pitchFamily="34" charset="0"/>
                          <a:cs typeface="Arial" panose="020B0604020202020204" pitchFamily="34" charset="0"/>
                        </a:rPr>
                        <a:t>Meeting national curriculum requirements for swimming and water safety.</a:t>
                      </a:r>
                    </a:p>
                    <a:p>
                      <a:pPr marL="50800">
                        <a:spcBef>
                          <a:spcPts val="85"/>
                        </a:spcBef>
                        <a:spcAft>
                          <a:spcPts val="0"/>
                        </a:spcAft>
                      </a:pPr>
                      <a:endParaRPr lang="en-GB" sz="1200" dirty="0">
                        <a:effectLst/>
                        <a:latin typeface="Arial" panose="020B0604020202020204" pitchFamily="34" charset="0"/>
                        <a:ea typeface="Calibri" panose="020F0502020204030204" pitchFamily="34" charset="0"/>
                        <a:cs typeface="Arial" panose="020B060402020202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50800">
                        <a:spcAft>
                          <a:spcPts val="0"/>
                        </a:spcAft>
                      </a:pPr>
                      <a:r>
                        <a:rPr lang="en-GB" sz="1200">
                          <a:effectLst/>
                          <a:latin typeface="Arial" panose="020B0604020202020204" pitchFamily="34" charset="0"/>
                          <a:cs typeface="Arial" panose="020B0604020202020204" pitchFamily="34" charset="0"/>
                        </a:rPr>
                        <a:t> </a:t>
                      </a:r>
                      <a:endParaRPr lang="en-GB" sz="1200">
                        <a:effectLst/>
                        <a:latin typeface="Arial" panose="020B0604020202020204" pitchFamily="34" charset="0"/>
                        <a:ea typeface="Calibri" panose="020F0502020204030204" pitchFamily="34" charset="0"/>
                        <a:cs typeface="Arial" panose="020B060402020202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706485633"/>
                  </a:ext>
                </a:extLst>
              </a:tr>
              <a:tr h="763154">
                <a:tc>
                  <a:txBody>
                    <a:bodyPr/>
                    <a:lstStyle/>
                    <a:p>
                      <a:pPr marL="50800">
                        <a:lnSpc>
                          <a:spcPct val="97000"/>
                        </a:lnSpc>
                        <a:spcBef>
                          <a:spcPts val="110"/>
                        </a:spcBef>
                        <a:spcAft>
                          <a:spcPts val="0"/>
                        </a:spcAft>
                      </a:pPr>
                      <a:r>
                        <a:rPr lang="en-GB" sz="1200" b="0" dirty="0">
                          <a:effectLst/>
                          <a:latin typeface="Arial" panose="020B0604020202020204" pitchFamily="34" charset="0"/>
                          <a:cs typeface="Arial" panose="020B0604020202020204" pitchFamily="34" charset="0"/>
                        </a:rPr>
                        <a:t>What percentage of your current</a:t>
                      </a:r>
                      <a:r>
                        <a:rPr lang="en-GB" sz="1200" b="0" spc="-25" dirty="0">
                          <a:effectLst/>
                          <a:latin typeface="Arial" panose="020B0604020202020204" pitchFamily="34" charset="0"/>
                          <a:cs typeface="Arial" panose="020B0604020202020204" pitchFamily="34" charset="0"/>
                        </a:rPr>
                        <a:t> Year </a:t>
                      </a:r>
                      <a:r>
                        <a:rPr lang="en-GB" sz="1200" b="0" dirty="0">
                          <a:effectLst/>
                          <a:latin typeface="Arial" panose="020B0604020202020204" pitchFamily="34" charset="0"/>
                          <a:cs typeface="Arial" panose="020B0604020202020204" pitchFamily="34" charset="0"/>
                        </a:rPr>
                        <a:t>6 cohort swim </a:t>
                      </a:r>
                      <a:r>
                        <a:rPr lang="en-GB" sz="1200" b="0" spc="-15" dirty="0">
                          <a:effectLst/>
                          <a:latin typeface="Arial" panose="020B0604020202020204" pitchFamily="34" charset="0"/>
                          <a:cs typeface="Arial" panose="020B0604020202020204" pitchFamily="34" charset="0"/>
                        </a:rPr>
                        <a:t>competently, </a:t>
                      </a:r>
                      <a:r>
                        <a:rPr lang="en-GB" sz="1200" b="0" dirty="0">
                          <a:effectLst/>
                          <a:latin typeface="Arial" panose="020B0604020202020204" pitchFamily="34" charset="0"/>
                          <a:cs typeface="Arial" panose="020B0604020202020204" pitchFamily="34" charset="0"/>
                        </a:rPr>
                        <a:t>confidently and proficiently over a distance of at least 25 metres?</a:t>
                      </a:r>
                    </a:p>
                    <a:p>
                      <a:pPr marL="50800">
                        <a:lnSpc>
                          <a:spcPts val="1560"/>
                        </a:lnSpc>
                        <a:spcAft>
                          <a:spcPts val="0"/>
                        </a:spcAft>
                      </a:pPr>
                      <a:r>
                        <a:rPr lang="en-GB" sz="1200" b="0" dirty="0">
                          <a:effectLst/>
                          <a:latin typeface="Arial" panose="020B0604020202020204" pitchFamily="34" charset="0"/>
                          <a:cs typeface="Arial" panose="020B0604020202020204" pitchFamily="34" charset="0"/>
                        </a:rPr>
                        <a:t>N.B. Even though your pupils may swim in another year please report on their attainment on leaving</a:t>
                      </a:r>
                    </a:p>
                    <a:p>
                      <a:pPr marL="50800">
                        <a:lnSpc>
                          <a:spcPts val="1535"/>
                        </a:lnSpc>
                        <a:spcAft>
                          <a:spcPts val="0"/>
                        </a:spcAft>
                      </a:pPr>
                      <a:r>
                        <a:rPr lang="en-GB" sz="1200" b="0" dirty="0">
                          <a:effectLst/>
                          <a:latin typeface="Arial" panose="020B0604020202020204" pitchFamily="34" charset="0"/>
                          <a:cs typeface="Arial" panose="020B0604020202020204" pitchFamily="34" charset="0"/>
                        </a:rPr>
                        <a:t>primary school at the end of the summer term 2020.</a:t>
                      </a:r>
                      <a:endParaRPr lang="en-GB" sz="1200" b="0" dirty="0">
                        <a:effectLst/>
                        <a:latin typeface="Arial" panose="020B0604020202020204" pitchFamily="34" charset="0"/>
                        <a:ea typeface="Calibri" panose="020F0502020204030204" pitchFamily="34" charset="0"/>
                        <a:cs typeface="Arial" panose="020B060402020202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50165">
                        <a:spcBef>
                          <a:spcPts val="85"/>
                        </a:spcBef>
                        <a:spcAft>
                          <a:spcPts val="0"/>
                        </a:spcAft>
                      </a:pPr>
                      <a:r>
                        <a:rPr lang="en-GB" sz="1200" b="0" dirty="0">
                          <a:effectLst/>
                          <a:latin typeface="Arial" panose="020B0604020202020204" pitchFamily="34" charset="0"/>
                          <a:ea typeface="Calibri" panose="020F0502020204030204" pitchFamily="34" charset="0"/>
                          <a:cs typeface="Arial" panose="020B0604020202020204" pitchFamily="34" charset="0"/>
                        </a:rPr>
                        <a:t>25%</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31581468"/>
                  </a:ext>
                </a:extLst>
              </a:tr>
              <a:tr h="638169">
                <a:tc>
                  <a:txBody>
                    <a:bodyPr/>
                    <a:lstStyle/>
                    <a:p>
                      <a:pPr marL="50800" marR="165735">
                        <a:lnSpc>
                          <a:spcPct val="97000"/>
                        </a:lnSpc>
                        <a:spcBef>
                          <a:spcPts val="110"/>
                        </a:spcBef>
                        <a:spcAft>
                          <a:spcPts val="0"/>
                        </a:spcAft>
                      </a:pPr>
                      <a:r>
                        <a:rPr lang="en-GB" sz="1200" b="0" dirty="0">
                          <a:effectLst/>
                          <a:latin typeface="Arial" panose="020B0604020202020204" pitchFamily="34" charset="0"/>
                          <a:cs typeface="Arial" panose="020B0604020202020204" pitchFamily="34" charset="0"/>
                        </a:rPr>
                        <a:t>What percentage of your current </a:t>
                      </a:r>
                      <a:r>
                        <a:rPr lang="en-GB" sz="1200" b="0" spc="-25" dirty="0">
                          <a:effectLst/>
                          <a:latin typeface="Arial" panose="020B0604020202020204" pitchFamily="34" charset="0"/>
                          <a:cs typeface="Arial" panose="020B0604020202020204" pitchFamily="34" charset="0"/>
                        </a:rPr>
                        <a:t>Year </a:t>
                      </a:r>
                      <a:r>
                        <a:rPr lang="en-GB" sz="1200" b="0" dirty="0">
                          <a:effectLst/>
                          <a:latin typeface="Arial" panose="020B0604020202020204" pitchFamily="34" charset="0"/>
                          <a:cs typeface="Arial" panose="020B0604020202020204" pitchFamily="34" charset="0"/>
                        </a:rPr>
                        <a:t>6 cohort use a range of </a:t>
                      </a:r>
                      <a:r>
                        <a:rPr lang="en-GB" sz="1200" b="0" spc="-15" dirty="0">
                          <a:effectLst/>
                          <a:latin typeface="Arial" panose="020B0604020202020204" pitchFamily="34" charset="0"/>
                          <a:cs typeface="Arial" panose="020B0604020202020204" pitchFamily="34" charset="0"/>
                        </a:rPr>
                        <a:t>strokes </a:t>
                      </a:r>
                      <a:r>
                        <a:rPr lang="en-GB" sz="1200" b="0" dirty="0">
                          <a:effectLst/>
                          <a:latin typeface="Arial" panose="020B0604020202020204" pitchFamily="34" charset="0"/>
                          <a:cs typeface="Arial" panose="020B0604020202020204" pitchFamily="34" charset="0"/>
                        </a:rPr>
                        <a:t>effectively [for example, front crawl, </a:t>
                      </a:r>
                      <a:r>
                        <a:rPr lang="en-GB" sz="1200" b="0" spc="-15" dirty="0">
                          <a:effectLst/>
                          <a:latin typeface="Arial" panose="020B0604020202020204" pitchFamily="34" charset="0"/>
                          <a:cs typeface="Arial" panose="020B0604020202020204" pitchFamily="34" charset="0"/>
                        </a:rPr>
                        <a:t>backstroke </a:t>
                      </a:r>
                      <a:r>
                        <a:rPr lang="en-GB" sz="1200" b="0" dirty="0">
                          <a:effectLst/>
                          <a:latin typeface="Arial" panose="020B0604020202020204" pitchFamily="34" charset="0"/>
                          <a:cs typeface="Arial" panose="020B0604020202020204" pitchFamily="34" charset="0"/>
                        </a:rPr>
                        <a:t>and breaststroke]?</a:t>
                      </a:r>
                      <a:endParaRPr lang="en-GB" sz="1200" b="0" dirty="0">
                        <a:effectLst/>
                        <a:latin typeface="Arial" panose="020B0604020202020204" pitchFamily="34" charset="0"/>
                        <a:ea typeface="Calibri" panose="020F0502020204030204" pitchFamily="34" charset="0"/>
                        <a:cs typeface="Arial" panose="020B060402020202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50165">
                        <a:spcBef>
                          <a:spcPts val="85"/>
                        </a:spcBef>
                        <a:spcAft>
                          <a:spcPts val="0"/>
                        </a:spcAft>
                      </a:pPr>
                      <a:r>
                        <a:rPr lang="en-GB" sz="1200" b="0" dirty="0">
                          <a:effectLst/>
                          <a:latin typeface="Arial" panose="020B0604020202020204" pitchFamily="34" charset="0"/>
                          <a:ea typeface="Calibri" panose="020F0502020204030204" pitchFamily="34" charset="0"/>
                          <a:cs typeface="Arial" panose="020B0604020202020204" pitchFamily="34" charset="0"/>
                        </a:rPr>
                        <a:t>25%</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30959034"/>
                  </a:ext>
                </a:extLst>
              </a:tr>
              <a:tr h="658564">
                <a:tc>
                  <a:txBody>
                    <a:bodyPr/>
                    <a:lstStyle/>
                    <a:p>
                      <a:pPr marL="50800">
                        <a:spcBef>
                          <a:spcPts val="85"/>
                        </a:spcBef>
                        <a:spcAft>
                          <a:spcPts val="0"/>
                        </a:spcAft>
                      </a:pPr>
                      <a:r>
                        <a:rPr lang="en-GB" sz="1200" b="0" dirty="0">
                          <a:effectLst/>
                          <a:latin typeface="Arial" panose="020B0604020202020204" pitchFamily="34" charset="0"/>
                          <a:cs typeface="Arial" panose="020B0604020202020204" pitchFamily="34" charset="0"/>
                        </a:rPr>
                        <a:t>What percentage of your current Year 6 cohort perform safe self-rescue in different water-based situations?</a:t>
                      </a:r>
                      <a:endParaRPr lang="en-GB" sz="1200" b="0" dirty="0">
                        <a:effectLst/>
                        <a:latin typeface="Arial" panose="020B0604020202020204" pitchFamily="34" charset="0"/>
                        <a:ea typeface="Calibri" panose="020F0502020204030204" pitchFamily="34" charset="0"/>
                        <a:cs typeface="Arial" panose="020B060402020202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50165">
                        <a:spcBef>
                          <a:spcPts val="85"/>
                        </a:spcBef>
                        <a:spcAft>
                          <a:spcPts val="0"/>
                        </a:spcAft>
                      </a:pPr>
                      <a:r>
                        <a:rPr lang="en-GB" sz="1200" b="0" dirty="0">
                          <a:effectLst/>
                          <a:latin typeface="Arial" panose="020B0604020202020204" pitchFamily="34" charset="0"/>
                          <a:ea typeface="Calibri" panose="020F0502020204030204" pitchFamily="34" charset="0"/>
                          <a:cs typeface="Arial" panose="020B0604020202020204" pitchFamily="34" charset="0"/>
                        </a:rPr>
                        <a:t>25%</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09735972"/>
                  </a:ext>
                </a:extLst>
              </a:tr>
              <a:tr h="622604">
                <a:tc>
                  <a:txBody>
                    <a:bodyPr/>
                    <a:lstStyle/>
                    <a:p>
                      <a:pPr marL="50800" marR="137160" algn="just">
                        <a:lnSpc>
                          <a:spcPct val="97000"/>
                        </a:lnSpc>
                        <a:spcBef>
                          <a:spcPts val="110"/>
                        </a:spcBef>
                        <a:spcAft>
                          <a:spcPts val="0"/>
                        </a:spcAft>
                      </a:pPr>
                      <a:r>
                        <a:rPr lang="en-GB" sz="1200" b="0" dirty="0">
                          <a:effectLst/>
                          <a:latin typeface="Arial" panose="020B0604020202020204" pitchFamily="34" charset="0"/>
                          <a:cs typeface="Arial" panose="020B0604020202020204" pitchFamily="34" charset="0"/>
                        </a:rPr>
                        <a:t>Schools</a:t>
                      </a:r>
                      <a:r>
                        <a:rPr lang="en-GB" sz="1200" b="0" spc="-20" dirty="0">
                          <a:effectLst/>
                          <a:latin typeface="Arial" panose="020B0604020202020204" pitchFamily="34" charset="0"/>
                          <a:cs typeface="Arial" panose="020B0604020202020204" pitchFamily="34" charset="0"/>
                        </a:rPr>
                        <a:t> </a:t>
                      </a:r>
                      <a:r>
                        <a:rPr lang="en-GB" sz="1200" b="0" dirty="0">
                          <a:effectLst/>
                          <a:latin typeface="Arial" panose="020B0604020202020204" pitchFamily="34" charset="0"/>
                          <a:cs typeface="Arial" panose="020B0604020202020204" pitchFamily="34" charset="0"/>
                        </a:rPr>
                        <a:t>can</a:t>
                      </a:r>
                      <a:r>
                        <a:rPr lang="en-GB" sz="1200" b="0" spc="-15" dirty="0">
                          <a:effectLst/>
                          <a:latin typeface="Arial" panose="020B0604020202020204" pitchFamily="34" charset="0"/>
                          <a:cs typeface="Arial" panose="020B0604020202020204" pitchFamily="34" charset="0"/>
                        </a:rPr>
                        <a:t> </a:t>
                      </a:r>
                      <a:r>
                        <a:rPr lang="en-GB" sz="1200" b="0" dirty="0">
                          <a:effectLst/>
                          <a:latin typeface="Arial" panose="020B0604020202020204" pitchFamily="34" charset="0"/>
                          <a:cs typeface="Arial" panose="020B0604020202020204" pitchFamily="34" charset="0"/>
                        </a:rPr>
                        <a:t>choose</a:t>
                      </a:r>
                      <a:r>
                        <a:rPr lang="en-GB" sz="1200" b="0" spc="-15" dirty="0">
                          <a:effectLst/>
                          <a:latin typeface="Arial" panose="020B0604020202020204" pitchFamily="34" charset="0"/>
                          <a:cs typeface="Arial" panose="020B0604020202020204" pitchFamily="34" charset="0"/>
                        </a:rPr>
                        <a:t> </a:t>
                      </a:r>
                      <a:r>
                        <a:rPr lang="en-GB" sz="1200" b="0" dirty="0">
                          <a:effectLst/>
                          <a:latin typeface="Arial" panose="020B0604020202020204" pitchFamily="34" charset="0"/>
                          <a:cs typeface="Arial" panose="020B0604020202020204" pitchFamily="34" charset="0"/>
                        </a:rPr>
                        <a:t>to</a:t>
                      </a:r>
                      <a:r>
                        <a:rPr lang="en-GB" sz="1200" b="0" spc="-15" dirty="0">
                          <a:effectLst/>
                          <a:latin typeface="Arial" panose="020B0604020202020204" pitchFamily="34" charset="0"/>
                          <a:cs typeface="Arial" panose="020B0604020202020204" pitchFamily="34" charset="0"/>
                        </a:rPr>
                        <a:t> </a:t>
                      </a:r>
                      <a:r>
                        <a:rPr lang="en-GB" sz="1200" b="0" dirty="0">
                          <a:effectLst/>
                          <a:latin typeface="Arial" panose="020B0604020202020204" pitchFamily="34" charset="0"/>
                          <a:cs typeface="Arial" panose="020B0604020202020204" pitchFamily="34" charset="0"/>
                        </a:rPr>
                        <a:t>use</a:t>
                      </a:r>
                      <a:r>
                        <a:rPr lang="en-GB" sz="1200" b="0" spc="-15" dirty="0">
                          <a:effectLst/>
                          <a:latin typeface="Arial" panose="020B0604020202020204" pitchFamily="34" charset="0"/>
                          <a:cs typeface="Arial" panose="020B0604020202020204" pitchFamily="34" charset="0"/>
                        </a:rPr>
                        <a:t> </a:t>
                      </a:r>
                      <a:r>
                        <a:rPr lang="en-GB" sz="1200" b="0" dirty="0">
                          <a:effectLst/>
                          <a:latin typeface="Arial" panose="020B0604020202020204" pitchFamily="34" charset="0"/>
                          <a:cs typeface="Arial" panose="020B0604020202020204" pitchFamily="34" charset="0"/>
                        </a:rPr>
                        <a:t>the</a:t>
                      </a:r>
                      <a:r>
                        <a:rPr lang="en-GB" sz="1200" b="0" spc="-15" dirty="0">
                          <a:effectLst/>
                          <a:latin typeface="Arial" panose="020B0604020202020204" pitchFamily="34" charset="0"/>
                          <a:cs typeface="Arial" panose="020B0604020202020204" pitchFamily="34" charset="0"/>
                        </a:rPr>
                        <a:t> </a:t>
                      </a:r>
                      <a:r>
                        <a:rPr lang="en-GB" sz="1200" b="0" dirty="0">
                          <a:effectLst/>
                          <a:latin typeface="Arial" panose="020B0604020202020204" pitchFamily="34" charset="0"/>
                          <a:cs typeface="Arial" panose="020B0604020202020204" pitchFamily="34" charset="0"/>
                        </a:rPr>
                        <a:t>Primary</a:t>
                      </a:r>
                      <a:r>
                        <a:rPr lang="en-GB" sz="1200" b="0" spc="-10" dirty="0">
                          <a:effectLst/>
                          <a:latin typeface="Arial" panose="020B0604020202020204" pitchFamily="34" charset="0"/>
                          <a:cs typeface="Arial" panose="020B0604020202020204" pitchFamily="34" charset="0"/>
                        </a:rPr>
                        <a:t> </a:t>
                      </a:r>
                      <a:r>
                        <a:rPr lang="en-GB" sz="1200" b="0" dirty="0">
                          <a:effectLst/>
                          <a:latin typeface="Arial" panose="020B0604020202020204" pitchFamily="34" charset="0"/>
                          <a:cs typeface="Arial" panose="020B0604020202020204" pitchFamily="34" charset="0"/>
                        </a:rPr>
                        <a:t>PE</a:t>
                      </a:r>
                      <a:r>
                        <a:rPr lang="en-GB" sz="1200" b="0" spc="-15" dirty="0">
                          <a:effectLst/>
                          <a:latin typeface="Arial" panose="020B0604020202020204" pitchFamily="34" charset="0"/>
                          <a:cs typeface="Arial" panose="020B0604020202020204" pitchFamily="34" charset="0"/>
                        </a:rPr>
                        <a:t> </a:t>
                      </a:r>
                      <a:r>
                        <a:rPr lang="en-GB" sz="1200" b="0" dirty="0">
                          <a:effectLst/>
                          <a:latin typeface="Arial" panose="020B0604020202020204" pitchFamily="34" charset="0"/>
                          <a:cs typeface="Arial" panose="020B0604020202020204" pitchFamily="34" charset="0"/>
                        </a:rPr>
                        <a:t>and</a:t>
                      </a:r>
                      <a:r>
                        <a:rPr lang="en-GB" sz="1200" b="0" spc="-15" dirty="0">
                          <a:effectLst/>
                          <a:latin typeface="Arial" panose="020B0604020202020204" pitchFamily="34" charset="0"/>
                          <a:cs typeface="Arial" panose="020B0604020202020204" pitchFamily="34" charset="0"/>
                        </a:rPr>
                        <a:t> </a:t>
                      </a:r>
                      <a:r>
                        <a:rPr lang="en-GB" sz="1200" b="0" dirty="0">
                          <a:effectLst/>
                          <a:latin typeface="Arial" panose="020B0604020202020204" pitchFamily="34" charset="0"/>
                          <a:cs typeface="Arial" panose="020B0604020202020204" pitchFamily="34" charset="0"/>
                        </a:rPr>
                        <a:t>Sport</a:t>
                      </a:r>
                      <a:r>
                        <a:rPr lang="en-GB" sz="1200" b="0" spc="-20" dirty="0">
                          <a:effectLst/>
                          <a:latin typeface="Arial" panose="020B0604020202020204" pitchFamily="34" charset="0"/>
                          <a:cs typeface="Arial" panose="020B0604020202020204" pitchFamily="34" charset="0"/>
                        </a:rPr>
                        <a:t> </a:t>
                      </a:r>
                      <a:r>
                        <a:rPr lang="en-GB" sz="1200" b="0" dirty="0">
                          <a:effectLst/>
                          <a:latin typeface="Arial" panose="020B0604020202020204" pitchFamily="34" charset="0"/>
                          <a:cs typeface="Arial" panose="020B0604020202020204" pitchFamily="34" charset="0"/>
                        </a:rPr>
                        <a:t>Premium</a:t>
                      </a:r>
                      <a:r>
                        <a:rPr lang="en-GB" sz="1200" b="0" spc="-10" dirty="0">
                          <a:effectLst/>
                          <a:latin typeface="Arial" panose="020B0604020202020204" pitchFamily="34" charset="0"/>
                          <a:cs typeface="Arial" panose="020B0604020202020204" pitchFamily="34" charset="0"/>
                        </a:rPr>
                        <a:t> </a:t>
                      </a:r>
                      <a:r>
                        <a:rPr lang="en-GB" sz="1200" b="0" dirty="0">
                          <a:effectLst/>
                          <a:latin typeface="Arial" panose="020B0604020202020204" pitchFamily="34" charset="0"/>
                          <a:cs typeface="Arial" panose="020B0604020202020204" pitchFamily="34" charset="0"/>
                        </a:rPr>
                        <a:t>to</a:t>
                      </a:r>
                      <a:r>
                        <a:rPr lang="en-GB" sz="1200" b="0" spc="-15" dirty="0">
                          <a:effectLst/>
                          <a:latin typeface="Arial" panose="020B0604020202020204" pitchFamily="34" charset="0"/>
                          <a:cs typeface="Arial" panose="020B0604020202020204" pitchFamily="34" charset="0"/>
                        </a:rPr>
                        <a:t> </a:t>
                      </a:r>
                      <a:r>
                        <a:rPr lang="en-GB" sz="1200" b="0" dirty="0">
                          <a:effectLst/>
                          <a:latin typeface="Arial" panose="020B0604020202020204" pitchFamily="34" charset="0"/>
                          <a:cs typeface="Arial" panose="020B0604020202020204" pitchFamily="34" charset="0"/>
                        </a:rPr>
                        <a:t>provide</a:t>
                      </a:r>
                      <a:r>
                        <a:rPr lang="en-GB" sz="1200" b="0" spc="-15" dirty="0">
                          <a:effectLst/>
                          <a:latin typeface="Arial" panose="020B0604020202020204" pitchFamily="34" charset="0"/>
                          <a:cs typeface="Arial" panose="020B0604020202020204" pitchFamily="34" charset="0"/>
                        </a:rPr>
                        <a:t> </a:t>
                      </a:r>
                      <a:r>
                        <a:rPr lang="en-GB" sz="1200" b="0" dirty="0">
                          <a:effectLst/>
                          <a:latin typeface="Arial" panose="020B0604020202020204" pitchFamily="34" charset="0"/>
                          <a:cs typeface="Arial" panose="020B0604020202020204" pitchFamily="34" charset="0"/>
                        </a:rPr>
                        <a:t>additional</a:t>
                      </a:r>
                      <a:r>
                        <a:rPr lang="en-GB" sz="1200" b="0" spc="-15" dirty="0">
                          <a:effectLst/>
                          <a:latin typeface="Arial" panose="020B0604020202020204" pitchFamily="34" charset="0"/>
                          <a:cs typeface="Arial" panose="020B0604020202020204" pitchFamily="34" charset="0"/>
                        </a:rPr>
                        <a:t> </a:t>
                      </a:r>
                      <a:r>
                        <a:rPr lang="en-GB" sz="1200" b="0" dirty="0">
                          <a:effectLst/>
                          <a:latin typeface="Arial" panose="020B0604020202020204" pitchFamily="34" charset="0"/>
                          <a:cs typeface="Arial" panose="020B0604020202020204" pitchFamily="34" charset="0"/>
                        </a:rPr>
                        <a:t>provision</a:t>
                      </a:r>
                      <a:r>
                        <a:rPr lang="en-GB" sz="1200" b="0" spc="-15" dirty="0">
                          <a:effectLst/>
                          <a:latin typeface="Arial" panose="020B0604020202020204" pitchFamily="34" charset="0"/>
                          <a:cs typeface="Arial" panose="020B0604020202020204" pitchFamily="34" charset="0"/>
                        </a:rPr>
                        <a:t> for </a:t>
                      </a:r>
                      <a:r>
                        <a:rPr lang="en-GB" sz="1200" b="0" dirty="0">
                          <a:effectLst/>
                          <a:latin typeface="Arial" panose="020B0604020202020204" pitchFamily="34" charset="0"/>
                          <a:cs typeface="Arial" panose="020B0604020202020204" pitchFamily="34" charset="0"/>
                        </a:rPr>
                        <a:t>swimming but this must be </a:t>
                      </a:r>
                      <a:r>
                        <a:rPr lang="en-GB" sz="1200" b="0" spc="-15" dirty="0">
                          <a:effectLst/>
                          <a:latin typeface="Arial" panose="020B0604020202020204" pitchFamily="34" charset="0"/>
                          <a:cs typeface="Arial" panose="020B0604020202020204" pitchFamily="34" charset="0"/>
                        </a:rPr>
                        <a:t>for </a:t>
                      </a:r>
                      <a:r>
                        <a:rPr lang="en-GB" sz="1200" b="0" dirty="0">
                          <a:effectLst/>
                          <a:latin typeface="Arial" panose="020B0604020202020204" pitchFamily="34" charset="0"/>
                          <a:cs typeface="Arial" panose="020B0604020202020204" pitchFamily="34" charset="0"/>
                        </a:rPr>
                        <a:t>activity over and above the national curriculum requirements. </a:t>
                      </a:r>
                      <a:r>
                        <a:rPr lang="en-GB" sz="1200" b="0" spc="-15" dirty="0">
                          <a:effectLst/>
                          <a:latin typeface="Arial" panose="020B0604020202020204" pitchFamily="34" charset="0"/>
                          <a:cs typeface="Arial" panose="020B0604020202020204" pitchFamily="34" charset="0"/>
                        </a:rPr>
                        <a:t>Have </a:t>
                      </a:r>
                      <a:r>
                        <a:rPr lang="en-GB" sz="1200" b="0" dirty="0">
                          <a:effectLst/>
                          <a:latin typeface="Arial" panose="020B0604020202020204" pitchFamily="34" charset="0"/>
                          <a:cs typeface="Arial" panose="020B0604020202020204" pitchFamily="34" charset="0"/>
                        </a:rPr>
                        <a:t>you used it in this </a:t>
                      </a:r>
                      <a:r>
                        <a:rPr lang="en-GB" sz="1200" b="0" spc="-15" dirty="0">
                          <a:effectLst/>
                          <a:latin typeface="Arial" panose="020B0604020202020204" pitchFamily="34" charset="0"/>
                          <a:cs typeface="Arial" panose="020B0604020202020204" pitchFamily="34" charset="0"/>
                        </a:rPr>
                        <a:t>way?</a:t>
                      </a:r>
                      <a:endParaRPr lang="en-GB" sz="1200" b="0" dirty="0">
                        <a:effectLst/>
                        <a:latin typeface="Arial" panose="020B0604020202020204" pitchFamily="34" charset="0"/>
                        <a:ea typeface="Calibri" panose="020F0502020204030204" pitchFamily="34" charset="0"/>
                        <a:cs typeface="Arial" panose="020B060402020202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50165">
                        <a:spcBef>
                          <a:spcPts val="85"/>
                        </a:spcBef>
                        <a:spcAft>
                          <a:spcPts val="0"/>
                        </a:spcAft>
                      </a:pPr>
                      <a:r>
                        <a:rPr lang="en-GB" sz="1200" b="0" dirty="0">
                          <a:effectLst/>
                          <a:latin typeface="Arial" panose="020B0604020202020204" pitchFamily="34" charset="0"/>
                          <a:ea typeface="Calibri" panose="020F0502020204030204" pitchFamily="34" charset="0"/>
                          <a:cs typeface="Arial" panose="020B0604020202020204" pitchFamily="34" charset="0"/>
                        </a:rPr>
                        <a:t>Yes</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0231775"/>
                  </a:ext>
                </a:extLst>
              </a:tr>
            </a:tbl>
          </a:graphicData>
        </a:graphic>
      </p:graphicFrame>
      <p:graphicFrame>
        <p:nvGraphicFramePr>
          <p:cNvPr id="7" name="Table 6">
            <a:extLst>
              <a:ext uri="{FF2B5EF4-FFF2-40B4-BE49-F238E27FC236}">
                <a16:creationId xmlns:a16="http://schemas.microsoft.com/office/drawing/2014/main" id="{7DBEA56D-D12F-4218-8D3B-EC92B48C289C}"/>
              </a:ext>
            </a:extLst>
          </p:cNvPr>
          <p:cNvGraphicFramePr>
            <a:graphicFrameLocks noGrp="1"/>
          </p:cNvGraphicFramePr>
          <p:nvPr>
            <p:extLst>
              <p:ext uri="{D42A27DB-BD31-4B8C-83A1-F6EECF244321}">
                <p14:modId xmlns:p14="http://schemas.microsoft.com/office/powerpoint/2010/main" val="3080132973"/>
              </p:ext>
            </p:extLst>
          </p:nvPr>
        </p:nvGraphicFramePr>
        <p:xfrm>
          <a:off x="8659906" y="3291840"/>
          <a:ext cx="1936376" cy="3215541"/>
        </p:xfrm>
        <a:graphic>
          <a:graphicData uri="http://schemas.openxmlformats.org/drawingml/2006/table">
            <a:tbl>
              <a:tblPr firstRow="1" bandRow="1">
                <a:tableStyleId>{2D5ABB26-0587-4C30-8999-92F81FD0307C}</a:tableStyleId>
              </a:tblPr>
              <a:tblGrid>
                <a:gridCol w="1027806">
                  <a:extLst>
                    <a:ext uri="{9D8B030D-6E8A-4147-A177-3AD203B41FA5}">
                      <a16:colId xmlns:a16="http://schemas.microsoft.com/office/drawing/2014/main" val="2423345844"/>
                    </a:ext>
                  </a:extLst>
                </a:gridCol>
                <a:gridCol w="908570">
                  <a:extLst>
                    <a:ext uri="{9D8B030D-6E8A-4147-A177-3AD203B41FA5}">
                      <a16:colId xmlns:a16="http://schemas.microsoft.com/office/drawing/2014/main" val="3829407323"/>
                    </a:ext>
                  </a:extLst>
                </a:gridCol>
              </a:tblGrid>
              <a:tr h="640542">
                <a:tc gridSpan="2">
                  <a:txBody>
                    <a:bodyPr/>
                    <a:lstStyle/>
                    <a:p>
                      <a:pPr algn="ctr"/>
                      <a:r>
                        <a:rPr lang="en-GB" sz="1400" b="1" dirty="0">
                          <a:solidFill>
                            <a:sysClr val="windowText" lastClr="000000"/>
                          </a:solidFill>
                        </a:rPr>
                        <a:t>2021-2022 Allocation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endParaRPr lang="en-GB" sz="14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098584631"/>
                  </a:ext>
                </a:extLst>
              </a:tr>
              <a:tr h="640542">
                <a:tc>
                  <a:txBody>
                    <a:bodyPr/>
                    <a:lstStyle/>
                    <a:p>
                      <a:r>
                        <a:rPr lang="en-GB" sz="1400" b="1" dirty="0">
                          <a:solidFill>
                            <a:sysClr val="windowText" lastClr="000000"/>
                          </a:solidFill>
                        </a:rPr>
                        <a:t>Carry Over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r>
                        <a:rPr lang="en-GB" sz="1400" dirty="0">
                          <a:solidFill>
                            <a:sysClr val="windowText" lastClr="000000"/>
                          </a:solidFill>
                        </a:rPr>
                        <a:t>£2,676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2265522629"/>
                  </a:ext>
                </a:extLst>
              </a:tr>
              <a:tr h="640542">
                <a:tc>
                  <a:txBody>
                    <a:bodyPr/>
                    <a:lstStyle/>
                    <a:p>
                      <a:r>
                        <a:rPr lang="en-GB" sz="1400" b="1" dirty="0">
                          <a:solidFill>
                            <a:sysClr val="windowText" lastClr="000000"/>
                          </a:solidFill>
                        </a:rPr>
                        <a:t>September – March</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1400" dirty="0">
                          <a:solidFill>
                            <a:sysClr val="windowText" lastClr="000000"/>
                          </a:solidFill>
                        </a:rPr>
                        <a:t>£9,617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32881918"/>
                  </a:ext>
                </a:extLst>
              </a:tr>
              <a:tr h="562395">
                <a:tc>
                  <a:txBody>
                    <a:bodyPr/>
                    <a:lstStyle/>
                    <a:p>
                      <a:r>
                        <a:rPr lang="en-GB" sz="1400" b="1" dirty="0">
                          <a:solidFill>
                            <a:sysClr val="windowText" lastClr="000000"/>
                          </a:solidFill>
                        </a:rPr>
                        <a:t>April - August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1400" dirty="0">
                          <a:solidFill>
                            <a:sysClr val="windowText" lastClr="000000"/>
                          </a:solidFill>
                        </a:rPr>
                        <a:t>£6,869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43957836"/>
                  </a:ext>
                </a:extLst>
              </a:tr>
              <a:tr h="714586">
                <a:tc>
                  <a:txBody>
                    <a:bodyPr/>
                    <a:lstStyle/>
                    <a:p>
                      <a:r>
                        <a:rPr lang="en-GB" sz="1400" b="1" dirty="0">
                          <a:solidFill>
                            <a:sysClr val="windowText" lastClr="000000"/>
                          </a:solidFill>
                        </a:rPr>
                        <a:t>Total allocation </a:t>
                      </a:r>
                    </a:p>
                    <a:p>
                      <a:r>
                        <a:rPr lang="en-GB" sz="1400" b="1" dirty="0">
                          <a:solidFill>
                            <a:sysClr val="windowText" lastClr="000000"/>
                          </a:solidFill>
                        </a:rPr>
                        <a:t>(2021-22)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60000"/>
                        <a:lumOff val="40000"/>
                      </a:schemeClr>
                    </a:solidFill>
                  </a:tcPr>
                </a:tc>
                <a:tc>
                  <a:txBody>
                    <a:bodyPr/>
                    <a:lstStyle/>
                    <a:p>
                      <a:pPr algn="ctr"/>
                      <a:r>
                        <a:rPr lang="en-GB" sz="1400" dirty="0">
                          <a:solidFill>
                            <a:sysClr val="windowText" lastClr="000000"/>
                          </a:solidFill>
                        </a:rPr>
                        <a:t>£16,486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60000"/>
                        <a:lumOff val="40000"/>
                      </a:schemeClr>
                    </a:solidFill>
                  </a:tcPr>
                </a:tc>
                <a:extLst>
                  <a:ext uri="{0D108BD9-81ED-4DB2-BD59-A6C34878D82A}">
                    <a16:rowId xmlns:a16="http://schemas.microsoft.com/office/drawing/2014/main" val="2804565093"/>
                  </a:ext>
                </a:extLst>
              </a:tr>
            </a:tbl>
          </a:graphicData>
        </a:graphic>
      </p:graphicFrame>
      <p:sp>
        <p:nvSpPr>
          <p:cNvPr id="8" name="Frame 7">
            <a:extLst>
              <a:ext uri="{FF2B5EF4-FFF2-40B4-BE49-F238E27FC236}">
                <a16:creationId xmlns:a16="http://schemas.microsoft.com/office/drawing/2014/main" id="{E91E1338-593B-49A1-AE43-4998921ACD45}"/>
              </a:ext>
            </a:extLst>
          </p:cNvPr>
          <p:cNvSpPr/>
          <p:nvPr/>
        </p:nvSpPr>
        <p:spPr>
          <a:xfrm>
            <a:off x="0" y="1"/>
            <a:ext cx="12192000" cy="6858000"/>
          </a:xfrm>
          <a:prstGeom prst="frame">
            <a:avLst>
              <a:gd name="adj1" fmla="val 2208"/>
            </a:avLst>
          </a:prstGeom>
          <a:solidFill>
            <a:schemeClr val="accent4">
              <a:lumMod val="40000"/>
              <a:lumOff val="60000"/>
            </a:schemeClr>
          </a:solid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Tree>
    <p:extLst>
      <p:ext uri="{BB962C8B-B14F-4D97-AF65-F5344CB8AC3E}">
        <p14:creationId xmlns:p14="http://schemas.microsoft.com/office/powerpoint/2010/main" val="14547419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Table 7">
            <a:extLst>
              <a:ext uri="{FF2B5EF4-FFF2-40B4-BE49-F238E27FC236}">
                <a16:creationId xmlns:a16="http://schemas.microsoft.com/office/drawing/2014/main" id="{3E444E59-AB3A-491C-B8C0-85A1E99EA0FB}"/>
              </a:ext>
            </a:extLst>
          </p:cNvPr>
          <p:cNvGraphicFramePr>
            <a:graphicFrameLocks noGrp="1"/>
          </p:cNvGraphicFramePr>
          <p:nvPr>
            <p:extLst>
              <p:ext uri="{D42A27DB-BD31-4B8C-83A1-F6EECF244321}">
                <p14:modId xmlns:p14="http://schemas.microsoft.com/office/powerpoint/2010/main" val="1746688835"/>
              </p:ext>
            </p:extLst>
          </p:nvPr>
        </p:nvGraphicFramePr>
        <p:xfrm>
          <a:off x="310056" y="486892"/>
          <a:ext cx="11571887" cy="5919416"/>
        </p:xfrm>
        <a:graphic>
          <a:graphicData uri="http://schemas.openxmlformats.org/drawingml/2006/table">
            <a:tbl>
              <a:tblPr firstRow="1" bandRow="1">
                <a:tableStyleId>{2D5ABB26-0587-4C30-8999-92F81FD0307C}</a:tableStyleId>
              </a:tblPr>
              <a:tblGrid>
                <a:gridCol w="462455">
                  <a:extLst>
                    <a:ext uri="{9D8B030D-6E8A-4147-A177-3AD203B41FA5}">
                      <a16:colId xmlns:a16="http://schemas.microsoft.com/office/drawing/2014/main" val="714060936"/>
                    </a:ext>
                  </a:extLst>
                </a:gridCol>
                <a:gridCol w="2731292">
                  <a:extLst>
                    <a:ext uri="{9D8B030D-6E8A-4147-A177-3AD203B41FA5}">
                      <a16:colId xmlns:a16="http://schemas.microsoft.com/office/drawing/2014/main" val="4188419027"/>
                    </a:ext>
                  </a:extLst>
                </a:gridCol>
                <a:gridCol w="2944536">
                  <a:extLst>
                    <a:ext uri="{9D8B030D-6E8A-4147-A177-3AD203B41FA5}">
                      <a16:colId xmlns:a16="http://schemas.microsoft.com/office/drawing/2014/main" val="1284137533"/>
                    </a:ext>
                  </a:extLst>
                </a:gridCol>
                <a:gridCol w="1610686">
                  <a:extLst>
                    <a:ext uri="{9D8B030D-6E8A-4147-A177-3AD203B41FA5}">
                      <a16:colId xmlns:a16="http://schemas.microsoft.com/office/drawing/2014/main" val="405696373"/>
                    </a:ext>
                  </a:extLst>
                </a:gridCol>
                <a:gridCol w="1971316">
                  <a:extLst>
                    <a:ext uri="{9D8B030D-6E8A-4147-A177-3AD203B41FA5}">
                      <a16:colId xmlns:a16="http://schemas.microsoft.com/office/drawing/2014/main" val="3327348098"/>
                    </a:ext>
                  </a:extLst>
                </a:gridCol>
                <a:gridCol w="1851602">
                  <a:extLst>
                    <a:ext uri="{9D8B030D-6E8A-4147-A177-3AD203B41FA5}">
                      <a16:colId xmlns:a16="http://schemas.microsoft.com/office/drawing/2014/main" val="98106504"/>
                    </a:ext>
                  </a:extLst>
                </a:gridCol>
              </a:tblGrid>
              <a:tr h="457584">
                <a:tc gridSpan="6">
                  <a:txBody>
                    <a:bodyPr/>
                    <a:lstStyle/>
                    <a:p>
                      <a:pPr algn="ctr"/>
                      <a:r>
                        <a:rPr lang="en-GB" sz="1800" b="1" dirty="0">
                          <a:latin typeface="Arial" panose="020B0604020202020204" pitchFamily="34" charset="0"/>
                          <a:cs typeface="Arial" panose="020B0604020202020204" pitchFamily="34" charset="0"/>
                        </a:rPr>
                        <a:t>Key Indicator 1 - The engagement of all pupils in regular physical activity – Chief Medical Officer guidelines recommend that primary school pupils undertake at least 30 minutes of physical activity a day in school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GB" sz="1400" b="1"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GB" sz="1400" b="1"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GB" sz="1400" b="1"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GB" sz="1400" b="1"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GB" sz="1400" b="1"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53092477"/>
                  </a:ext>
                </a:extLst>
              </a:tr>
              <a:tr h="457584">
                <a:tc>
                  <a:txBody>
                    <a:bodyPr/>
                    <a:lstStyle/>
                    <a:p>
                      <a:endParaRPr lang="en-GB" sz="1400" b="1"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sz="1400" b="1" dirty="0">
                          <a:latin typeface="Arial" panose="020B0604020202020204" pitchFamily="34" charset="0"/>
                          <a:cs typeface="Arial" panose="020B0604020202020204" pitchFamily="34" charset="0"/>
                        </a:rPr>
                        <a:t>Intent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sz="1400" b="1" dirty="0">
                          <a:latin typeface="Arial" panose="020B0604020202020204" pitchFamily="34" charset="0"/>
                          <a:cs typeface="Arial" panose="020B0604020202020204" pitchFamily="34" charset="0"/>
                        </a:rPr>
                        <a:t>Implementation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sz="1400" b="1" dirty="0">
                          <a:latin typeface="Arial" panose="020B0604020202020204" pitchFamily="34" charset="0"/>
                          <a:cs typeface="Arial" panose="020B0604020202020204" pitchFamily="34" charset="0"/>
                        </a:rPr>
                        <a:t>Funding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sz="1400" b="1" dirty="0">
                          <a:latin typeface="Arial" panose="020B0604020202020204" pitchFamily="34" charset="0"/>
                          <a:cs typeface="Arial" panose="020B0604020202020204" pitchFamily="34" charset="0"/>
                        </a:rPr>
                        <a:t>Impact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sz="1400" b="1" dirty="0">
                          <a:latin typeface="Arial" panose="020B0604020202020204" pitchFamily="34" charset="0"/>
                          <a:cs typeface="Arial" panose="020B0604020202020204" pitchFamily="34" charset="0"/>
                        </a:rPr>
                        <a:t>Review</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533588345"/>
                  </a:ext>
                </a:extLst>
              </a:tr>
              <a:tr h="322257">
                <a:tc>
                  <a:txBody>
                    <a:bodyPr/>
                    <a:lstStyle/>
                    <a:p>
                      <a:endParaRPr lang="en-GB" sz="12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sz="1100" i="1" dirty="0">
                          <a:latin typeface="Arial" panose="020B0604020202020204" pitchFamily="34" charset="0"/>
                          <a:cs typeface="Arial" panose="020B0604020202020204" pitchFamily="34" charset="0"/>
                        </a:rPr>
                        <a:t>What are we going to</a:t>
                      </a:r>
                      <a:r>
                        <a:rPr lang="en-GB" sz="1100" i="1" baseline="0" dirty="0">
                          <a:latin typeface="Arial" panose="020B0604020202020204" pitchFamily="34" charset="0"/>
                          <a:cs typeface="Arial" panose="020B0604020202020204" pitchFamily="34" charset="0"/>
                        </a:rPr>
                        <a:t> do:</a:t>
                      </a:r>
                      <a:endParaRPr lang="en-GB" sz="1100" i="1"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sz="1100" i="1" dirty="0">
                          <a:latin typeface="Arial" panose="020B0604020202020204" pitchFamily="34" charset="0"/>
                          <a:cs typeface="Arial" panose="020B0604020202020204" pitchFamily="34" charset="0"/>
                        </a:rPr>
                        <a:t>What</a:t>
                      </a:r>
                      <a:r>
                        <a:rPr lang="en-GB" sz="1100" i="1" baseline="0" dirty="0">
                          <a:latin typeface="Arial" panose="020B0604020202020204" pitchFamily="34" charset="0"/>
                          <a:cs typeface="Arial" panose="020B0604020202020204" pitchFamily="34" charset="0"/>
                        </a:rPr>
                        <a:t> steps will we take to achieve this:</a:t>
                      </a:r>
                      <a:endParaRPr lang="en-GB" sz="1100" i="1"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sz="1100" i="1" baseline="0" dirty="0">
                          <a:latin typeface="Arial" panose="020B0604020202020204" pitchFamily="34" charset="0"/>
                          <a:cs typeface="Arial" panose="020B0604020202020204" pitchFamily="34" charset="0"/>
                        </a:rPr>
                        <a:t>Fund allocation</a:t>
                      </a:r>
                      <a:endParaRPr lang="en-GB" sz="1100" i="1"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sz="1100" i="1" dirty="0">
                          <a:latin typeface="Arial" panose="020B0604020202020204" pitchFamily="34" charset="0"/>
                          <a:cs typeface="Arial" panose="020B0604020202020204" pitchFamily="34" charset="0"/>
                        </a:rPr>
                        <a:t>How</a:t>
                      </a:r>
                      <a:r>
                        <a:rPr lang="en-GB" sz="1100" i="1" baseline="0" dirty="0">
                          <a:latin typeface="Arial" panose="020B0604020202020204" pitchFamily="34" charset="0"/>
                          <a:cs typeface="Arial" panose="020B0604020202020204" pitchFamily="34" charset="0"/>
                        </a:rPr>
                        <a:t> will this help our pupils:</a:t>
                      </a:r>
                      <a:endParaRPr lang="en-GB" sz="1100" i="1"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sz="1100" i="1" dirty="0">
                          <a:latin typeface="Arial" panose="020B0604020202020204" pitchFamily="34" charset="0"/>
                          <a:cs typeface="Arial" panose="020B0604020202020204" pitchFamily="34" charset="0"/>
                        </a:rPr>
                        <a:t>Was</a:t>
                      </a:r>
                      <a:r>
                        <a:rPr lang="en-GB" sz="1100" i="1" baseline="0" dirty="0">
                          <a:latin typeface="Arial" panose="020B0604020202020204" pitchFamily="34" charset="0"/>
                          <a:cs typeface="Arial" panose="020B0604020202020204" pitchFamily="34" charset="0"/>
                        </a:rPr>
                        <a:t> this successful:</a:t>
                      </a:r>
                      <a:endParaRPr lang="en-GB" sz="1100" i="1"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82505494"/>
                  </a:ext>
                </a:extLst>
              </a:tr>
              <a:tr h="1522168">
                <a:tc>
                  <a:txBody>
                    <a:bodyPr/>
                    <a:lstStyle/>
                    <a:p>
                      <a:r>
                        <a:rPr lang="en-GB" sz="1200" dirty="0">
                          <a:latin typeface="Arial" panose="020B0604020202020204" pitchFamily="34" charset="0"/>
                          <a:cs typeface="Arial" panose="020B0604020202020204" pitchFamily="34" charset="0"/>
                        </a:rPr>
                        <a:t>1.1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0" marR="0" lvl="0" indent="0" algn="l" defTabSz="914400" rtl="0" eaLnBrk="1" fontAlgn="auto" latinLnBrk="0" hangingPunct="1">
                        <a:lnSpc>
                          <a:spcPts val="1285"/>
                        </a:lnSpc>
                        <a:spcBef>
                          <a:spcPts val="0"/>
                        </a:spcBef>
                        <a:spcAft>
                          <a:spcPts val="0"/>
                        </a:spcAft>
                        <a:buClrTx/>
                        <a:buSzTx/>
                        <a:buFont typeface="Symbol" panose="05050102010706020507" pitchFamily="18" charset="2"/>
                        <a:buNone/>
                        <a:tabLst/>
                        <a:defRPr/>
                      </a:pPr>
                      <a:r>
                        <a:rPr kumimoji="0" lang="en-GB" sz="1000" b="0" i="0" u="none" strike="noStrike" kern="1200" cap="none" spc="0" normalizeH="0" baseline="0" noProof="0" dirty="0">
                          <a:ln>
                            <a:noFill/>
                          </a:ln>
                          <a:solidFill>
                            <a:schemeClr val="tx1"/>
                          </a:solidFill>
                          <a:effectLst/>
                          <a:uLnTx/>
                          <a:uFillTx/>
                          <a:latin typeface="Arial" panose="020B0604020202020204" pitchFamily="34" charset="0"/>
                          <a:ea typeface="Calibri" panose="020F0502020204030204" pitchFamily="34" charset="0"/>
                          <a:cs typeface="Arial" panose="020B0604020202020204" pitchFamily="34" charset="0"/>
                        </a:rPr>
                        <a:t>Development of physical activity across the school day through an enhanced stock of playground equipment – additional resources to be purchased for the upper and lower playgrounds in consultation with staff across school.</a:t>
                      </a:r>
                      <a:endParaRPr kumimoji="0" lang="en-GB" sz="900" b="0" i="0" u="none" strike="noStrike" kern="1200" cap="none" spc="0" normalizeH="0" baseline="0" noProof="0" dirty="0">
                        <a:ln>
                          <a:noFill/>
                        </a:ln>
                        <a:solidFill>
                          <a:schemeClr val="tx1"/>
                        </a:solidFill>
                        <a:effectLst/>
                        <a:uLnTx/>
                        <a:uFillTx/>
                        <a:latin typeface="Arial" panose="020B0604020202020204" pitchFamily="34" charset="0"/>
                        <a:ea typeface="Calibri" panose="020F050202020403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r>
                        <a:rPr lang="en-GB" sz="1000" dirty="0">
                          <a:latin typeface="Arial" panose="020B0604020202020204" pitchFamily="34" charset="0"/>
                          <a:cs typeface="Arial" panose="020B0604020202020204" pitchFamily="34" charset="0"/>
                        </a:rPr>
                        <a:t>•Conduct an</a:t>
                      </a:r>
                      <a:r>
                        <a:rPr lang="en-GB" sz="1000" baseline="0" dirty="0">
                          <a:latin typeface="Arial" panose="020B0604020202020204" pitchFamily="34" charset="0"/>
                          <a:cs typeface="Arial" panose="020B0604020202020204" pitchFamily="34" charset="0"/>
                        </a:rPr>
                        <a:t> </a:t>
                      </a:r>
                      <a:r>
                        <a:rPr lang="en-GB" sz="1000" dirty="0">
                          <a:latin typeface="Arial" panose="020B0604020202020204" pitchFamily="34" charset="0"/>
                          <a:cs typeface="Arial" panose="020B0604020202020204" pitchFamily="34" charset="0"/>
                        </a:rPr>
                        <a:t>audit of existing</a:t>
                      </a:r>
                      <a:r>
                        <a:rPr lang="en-GB" sz="1000" baseline="0" dirty="0">
                          <a:latin typeface="Arial" panose="020B0604020202020204" pitchFamily="34" charset="0"/>
                          <a:cs typeface="Arial" panose="020B0604020202020204" pitchFamily="34" charset="0"/>
                        </a:rPr>
                        <a:t> equipment on the upper and lower playgrounds</a:t>
                      </a:r>
                      <a:endParaRPr lang="en-GB" sz="1000" dirty="0">
                        <a:latin typeface="Arial" panose="020B0604020202020204" pitchFamily="34" charset="0"/>
                        <a:cs typeface="Arial" panose="020B0604020202020204" pitchFamily="34" charset="0"/>
                      </a:endParaRPr>
                    </a:p>
                    <a:p>
                      <a:r>
                        <a:rPr lang="en-GB" sz="1000" dirty="0">
                          <a:latin typeface="Arial" panose="020B0604020202020204" pitchFamily="34" charset="0"/>
                          <a:cs typeface="Arial" panose="020B0604020202020204" pitchFamily="34" charset="0"/>
                        </a:rPr>
                        <a:t>•Consult staff across school on</a:t>
                      </a:r>
                      <a:r>
                        <a:rPr lang="en-GB" sz="1000" baseline="0" dirty="0">
                          <a:latin typeface="Arial" panose="020B0604020202020204" pitchFamily="34" charset="0"/>
                          <a:cs typeface="Arial" panose="020B0604020202020204" pitchFamily="34" charset="0"/>
                        </a:rPr>
                        <a:t> potential new resources that they feel would benefit the pupils</a:t>
                      </a:r>
                      <a:endParaRPr lang="en-GB" sz="1000" dirty="0">
                        <a:latin typeface="Arial" panose="020B0604020202020204" pitchFamily="34" charset="0"/>
                        <a:cs typeface="Arial" panose="020B0604020202020204" pitchFamily="34" charset="0"/>
                      </a:endParaRPr>
                    </a:p>
                    <a:p>
                      <a:r>
                        <a:rPr lang="en-GB" sz="1000" dirty="0">
                          <a:latin typeface="Arial" panose="020B0604020202020204" pitchFamily="34" charset="0"/>
                          <a:cs typeface="Arial" panose="020B0604020202020204" pitchFamily="34" charset="0"/>
                        </a:rPr>
                        <a:t>•Procurement of a range of resources in line with the staff</a:t>
                      </a:r>
                      <a:r>
                        <a:rPr lang="en-GB" sz="1000" baseline="0" dirty="0">
                          <a:latin typeface="Arial" panose="020B0604020202020204" pitchFamily="34" charset="0"/>
                          <a:cs typeface="Arial" panose="020B0604020202020204" pitchFamily="34" charset="0"/>
                        </a:rPr>
                        <a:t> consultation to enhance the playtime provision for all pupils</a:t>
                      </a:r>
                      <a:endParaRPr lang="en-GB" sz="10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r>
                        <a:rPr lang="en-GB" sz="1000" b="1" dirty="0">
                          <a:latin typeface="Arial" panose="020B0604020202020204" pitchFamily="34" charset="0"/>
                          <a:cs typeface="Arial" panose="020B0604020202020204" pitchFamily="34" charset="0"/>
                        </a:rPr>
                        <a:t>£200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r>
                        <a:rPr lang="en-GB" sz="1000" dirty="0">
                          <a:latin typeface="Arial" panose="020B0604020202020204" pitchFamily="34" charset="0"/>
                          <a:cs typeface="Arial" panose="020B0604020202020204" pitchFamily="34" charset="0"/>
                        </a:rPr>
                        <a:t>•Provides an enhanced range of activities/opportunities to engage all pupils in physical activity/games at playtime</a:t>
                      </a:r>
                    </a:p>
                    <a:p>
                      <a:r>
                        <a:rPr lang="en-GB" sz="1000" dirty="0">
                          <a:latin typeface="Arial" panose="020B0604020202020204" pitchFamily="34" charset="0"/>
                          <a:cs typeface="Arial" panose="020B0604020202020204" pitchFamily="34" charset="0"/>
                        </a:rPr>
                        <a:t>•Encourage pupils to engage in co-operative play with peers</a:t>
                      </a:r>
                    </a:p>
                    <a:p>
                      <a:endParaRPr lang="en-GB" sz="10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171450" indent="-171450">
                        <a:buFont typeface="Arial" panose="020B0604020202020204" pitchFamily="34" charset="0"/>
                        <a:buChar char="•"/>
                      </a:pPr>
                      <a:r>
                        <a:rPr lang="en-GB" sz="1000" dirty="0">
                          <a:latin typeface="Arial" panose="020B0604020202020204" pitchFamily="34" charset="0"/>
                          <a:cs typeface="Arial" panose="020B0604020202020204" pitchFamily="34" charset="0"/>
                        </a:rPr>
                        <a:t>Additional resources have been provided which ensure the pupils have a wide range of stimulating and fun physical activities to engage with during break times.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2827529832"/>
                  </a:ext>
                </a:extLst>
              </a:tr>
              <a:tr h="1427840">
                <a:tc>
                  <a:txBody>
                    <a:bodyPr/>
                    <a:lstStyle/>
                    <a:p>
                      <a:r>
                        <a:rPr lang="en-GB" sz="1200" dirty="0">
                          <a:latin typeface="Arial" panose="020B0604020202020204" pitchFamily="34" charset="0"/>
                          <a:cs typeface="Arial" panose="020B0604020202020204" pitchFamily="34" charset="0"/>
                        </a:rPr>
                        <a:t>1.2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Work alongside the school’s Occupational Therapist to identify potential ‘Ready to Learn’ groups that are focussed on physical activity and assist in the procurement of resources to support the new groups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•PE leader to meet with school Occupational Therapist and identify any additional ways in which physical activity can be incorporated into ‘Ready to Learn’</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•Procure any additional resources that will facilitate the creation of any identified groups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•Support staff in the use of new equipment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r>
                        <a:rPr lang="en-GB" sz="1000" b="1" dirty="0">
                          <a:latin typeface="Arial" panose="020B0604020202020204" pitchFamily="34" charset="0"/>
                          <a:cs typeface="Arial" panose="020B0604020202020204" pitchFamily="34" charset="0"/>
                        </a:rPr>
                        <a:t>£300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r>
                        <a:rPr lang="en-GB" sz="1000" dirty="0">
                          <a:latin typeface="Arial" panose="020B0604020202020204" pitchFamily="34" charset="0"/>
                          <a:cs typeface="Arial" panose="020B0604020202020204" pitchFamily="34" charset="0"/>
                        </a:rPr>
                        <a:t>•Provides an enhanced range of physical activities available for ‘Ready to Learn’</a:t>
                      </a:r>
                    </a:p>
                    <a:p>
                      <a:r>
                        <a:rPr lang="en-GB" sz="1000" dirty="0">
                          <a:latin typeface="Arial" panose="020B0604020202020204" pitchFamily="34" charset="0"/>
                          <a:cs typeface="Arial" panose="020B0604020202020204" pitchFamily="34" charset="0"/>
                        </a:rPr>
                        <a:t>•Contributes to the Chief Medical Officers</a:t>
                      </a:r>
                      <a:r>
                        <a:rPr lang="en-GB" sz="1000" baseline="0" dirty="0">
                          <a:latin typeface="Arial" panose="020B0604020202020204" pitchFamily="34" charset="0"/>
                          <a:cs typeface="Arial" panose="020B0604020202020204" pitchFamily="34" charset="0"/>
                        </a:rPr>
                        <a:t> recommendation of 30 minutes of physical activity per day </a:t>
                      </a:r>
                      <a:endParaRPr lang="en-GB" sz="10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171450" indent="-171450">
                        <a:buFont typeface="Arial" panose="020B0604020202020204" pitchFamily="34" charset="0"/>
                        <a:buChar char="•"/>
                      </a:pPr>
                      <a:r>
                        <a:rPr lang="en-GB" sz="1000" dirty="0">
                          <a:latin typeface="Arial" panose="020B0604020202020204" pitchFamily="34" charset="0"/>
                          <a:cs typeface="Arial" panose="020B0604020202020204" pitchFamily="34" charset="0"/>
                        </a:rPr>
                        <a:t>A wide range of ready to learn groups were provided for pupils.</a:t>
                      </a:r>
                    </a:p>
                    <a:p>
                      <a:pPr marL="171450" indent="-171450">
                        <a:buFont typeface="Arial" panose="020B0604020202020204" pitchFamily="34" charset="0"/>
                        <a:buChar char="•"/>
                      </a:pPr>
                      <a:r>
                        <a:rPr lang="en-GB" sz="1000" dirty="0">
                          <a:latin typeface="Arial" panose="020B0604020202020204" pitchFamily="34" charset="0"/>
                          <a:cs typeface="Arial" panose="020B0604020202020204" pitchFamily="34" charset="0"/>
                        </a:rPr>
                        <a:t>All groups were appropriately resourced. </a:t>
                      </a:r>
                    </a:p>
                    <a:p>
                      <a:pPr marL="171450" indent="-171450">
                        <a:buFont typeface="Arial" panose="020B0604020202020204" pitchFamily="34" charset="0"/>
                        <a:buChar char="•"/>
                      </a:pPr>
                      <a:r>
                        <a:rPr lang="en-GB" sz="1000" dirty="0">
                          <a:latin typeface="Arial" panose="020B0604020202020204" pitchFamily="34" charset="0"/>
                          <a:cs typeface="Arial" panose="020B0604020202020204" pitchFamily="34" charset="0"/>
                        </a:rPr>
                        <a:t>Pupils engaged in a range of activities to support regulation at key times of the day.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976480473"/>
                  </a:ext>
                </a:extLst>
              </a:tr>
              <a:tr h="1239967">
                <a:tc>
                  <a:txBody>
                    <a:bodyPr/>
                    <a:lstStyle/>
                    <a:p>
                      <a:r>
                        <a:rPr lang="en-GB" sz="1200" dirty="0">
                          <a:latin typeface="Arial" panose="020B0604020202020204" pitchFamily="34" charset="0"/>
                          <a:cs typeface="Arial" panose="020B0604020202020204" pitchFamily="34" charset="0"/>
                        </a:rPr>
                        <a:t>1.3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Procurement of an Acheeva Bed to assist pupils to regularly engage in a variety of physical activity. The Acheeva Bed will also enable pupils to engage in a wider variety of sports/physical activities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0" indent="0">
                        <a:buFont typeface="Arial" panose="020B0604020202020204" pitchFamily="34" charset="0"/>
                        <a:buNone/>
                      </a:pPr>
                      <a:r>
                        <a:rPr lang="en-GB" sz="1000" dirty="0">
                          <a:latin typeface="Arial" panose="020B0604020202020204" pitchFamily="34" charset="0"/>
                          <a:cs typeface="Arial" panose="020B0604020202020204" pitchFamily="34" charset="0"/>
                        </a:rPr>
                        <a:t>•Relevant staff to work in collaboration to identify the appropriate bed for the needs of pupils</a:t>
                      </a:r>
                    </a:p>
                    <a:p>
                      <a:pPr marL="0" indent="0">
                        <a:buFont typeface="Arial" panose="020B0604020202020204" pitchFamily="34" charset="0"/>
                        <a:buNone/>
                      </a:pPr>
                      <a:r>
                        <a:rPr lang="en-GB" sz="1000" dirty="0">
                          <a:latin typeface="Arial" panose="020B0604020202020204" pitchFamily="34" charset="0"/>
                          <a:cs typeface="Arial" panose="020B0604020202020204" pitchFamily="34" charset="0"/>
                        </a:rPr>
                        <a:t>•Bed</a:t>
                      </a:r>
                      <a:r>
                        <a:rPr lang="en-GB" sz="1000" baseline="0" dirty="0">
                          <a:latin typeface="Arial" panose="020B0604020202020204" pitchFamily="34" charset="0"/>
                          <a:cs typeface="Arial" panose="020B0604020202020204" pitchFamily="34" charset="0"/>
                        </a:rPr>
                        <a:t> to be procured from the best priced supplier</a:t>
                      </a:r>
                      <a:endParaRPr lang="en-GB" sz="1000" dirty="0">
                        <a:latin typeface="Arial" panose="020B0604020202020204" pitchFamily="34" charset="0"/>
                        <a:cs typeface="Arial" panose="020B0604020202020204" pitchFamily="34" charset="0"/>
                      </a:endParaRPr>
                    </a:p>
                    <a:p>
                      <a:pPr marL="0" indent="0">
                        <a:buFont typeface="Arial" panose="020B0604020202020204" pitchFamily="34" charset="0"/>
                        <a:buNone/>
                      </a:pPr>
                      <a:r>
                        <a:rPr lang="en-GB" sz="1000" dirty="0">
                          <a:latin typeface="Arial" panose="020B0604020202020204" pitchFamily="34" charset="0"/>
                          <a:cs typeface="Arial" panose="020B0604020202020204" pitchFamily="34" charset="0"/>
                        </a:rPr>
                        <a:t>•Location for the bed to be identified and relevant instruction provided to staff on how to appropriately use the equipment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r>
                        <a:rPr lang="en-GB" sz="1000" b="1" dirty="0">
                          <a:latin typeface="Arial" panose="020B0604020202020204" pitchFamily="34" charset="0"/>
                          <a:cs typeface="Arial" panose="020B0604020202020204" pitchFamily="34" charset="0"/>
                        </a:rPr>
                        <a:t>£5774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•Ensure that all pupils can regularly engage in PE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•Widens the range of experiences available to pupils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•Reduces levels of pain and discomfort for pupils during PE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171450" indent="-171450">
                        <a:buFont typeface="Arial" panose="020B0604020202020204" pitchFamily="34" charset="0"/>
                        <a:buChar char="•"/>
                      </a:pPr>
                      <a:r>
                        <a:rPr lang="en-GB" sz="1000" dirty="0">
                          <a:latin typeface="Arial" panose="020B0604020202020204" pitchFamily="34" charset="0"/>
                          <a:cs typeface="Arial" panose="020B0604020202020204" pitchFamily="34" charset="0"/>
                        </a:rPr>
                        <a:t>Bed was procured providing pupils with the opportunity to access a range of physical activities which would otherwise be very difficult for them to experience.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300677703"/>
                  </a:ext>
                </a:extLst>
              </a:tr>
            </a:tbl>
          </a:graphicData>
        </a:graphic>
      </p:graphicFrame>
      <p:sp>
        <p:nvSpPr>
          <p:cNvPr id="9" name="Frame 8">
            <a:extLst>
              <a:ext uri="{FF2B5EF4-FFF2-40B4-BE49-F238E27FC236}">
                <a16:creationId xmlns:a16="http://schemas.microsoft.com/office/drawing/2014/main" id="{C15A68F9-8BDD-4695-AAC0-818A0123234C}"/>
              </a:ext>
            </a:extLst>
          </p:cNvPr>
          <p:cNvSpPr/>
          <p:nvPr/>
        </p:nvSpPr>
        <p:spPr>
          <a:xfrm>
            <a:off x="0" y="1"/>
            <a:ext cx="12192000" cy="6858000"/>
          </a:xfrm>
          <a:prstGeom prst="frame">
            <a:avLst>
              <a:gd name="adj1" fmla="val 2208"/>
            </a:avLst>
          </a:prstGeom>
          <a:solidFill>
            <a:schemeClr val="accent4">
              <a:lumMod val="40000"/>
              <a:lumOff val="60000"/>
            </a:schemeClr>
          </a:solid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Tree>
    <p:extLst>
      <p:ext uri="{BB962C8B-B14F-4D97-AF65-F5344CB8AC3E}">
        <p14:creationId xmlns:p14="http://schemas.microsoft.com/office/powerpoint/2010/main" val="28875932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Table 7">
            <a:extLst>
              <a:ext uri="{FF2B5EF4-FFF2-40B4-BE49-F238E27FC236}">
                <a16:creationId xmlns:a16="http://schemas.microsoft.com/office/drawing/2014/main" id="{3E444E59-AB3A-491C-B8C0-85A1E99EA0FB}"/>
              </a:ext>
            </a:extLst>
          </p:cNvPr>
          <p:cNvGraphicFramePr>
            <a:graphicFrameLocks noGrp="1"/>
          </p:cNvGraphicFramePr>
          <p:nvPr>
            <p:extLst>
              <p:ext uri="{D42A27DB-BD31-4B8C-83A1-F6EECF244321}">
                <p14:modId xmlns:p14="http://schemas.microsoft.com/office/powerpoint/2010/main" val="3712588496"/>
              </p:ext>
            </p:extLst>
          </p:nvPr>
        </p:nvGraphicFramePr>
        <p:xfrm>
          <a:off x="310056" y="486892"/>
          <a:ext cx="11571887" cy="5555872"/>
        </p:xfrm>
        <a:graphic>
          <a:graphicData uri="http://schemas.openxmlformats.org/drawingml/2006/table">
            <a:tbl>
              <a:tblPr firstRow="1" bandRow="1">
                <a:tableStyleId>{2D5ABB26-0587-4C30-8999-92F81FD0307C}</a:tableStyleId>
              </a:tblPr>
              <a:tblGrid>
                <a:gridCol w="462455">
                  <a:extLst>
                    <a:ext uri="{9D8B030D-6E8A-4147-A177-3AD203B41FA5}">
                      <a16:colId xmlns:a16="http://schemas.microsoft.com/office/drawing/2014/main" val="714060936"/>
                    </a:ext>
                  </a:extLst>
                </a:gridCol>
                <a:gridCol w="2731292">
                  <a:extLst>
                    <a:ext uri="{9D8B030D-6E8A-4147-A177-3AD203B41FA5}">
                      <a16:colId xmlns:a16="http://schemas.microsoft.com/office/drawing/2014/main" val="4188419027"/>
                    </a:ext>
                  </a:extLst>
                </a:gridCol>
                <a:gridCol w="2944536">
                  <a:extLst>
                    <a:ext uri="{9D8B030D-6E8A-4147-A177-3AD203B41FA5}">
                      <a16:colId xmlns:a16="http://schemas.microsoft.com/office/drawing/2014/main" val="1284137533"/>
                    </a:ext>
                  </a:extLst>
                </a:gridCol>
                <a:gridCol w="1610686">
                  <a:extLst>
                    <a:ext uri="{9D8B030D-6E8A-4147-A177-3AD203B41FA5}">
                      <a16:colId xmlns:a16="http://schemas.microsoft.com/office/drawing/2014/main" val="405696373"/>
                    </a:ext>
                  </a:extLst>
                </a:gridCol>
                <a:gridCol w="1971316">
                  <a:extLst>
                    <a:ext uri="{9D8B030D-6E8A-4147-A177-3AD203B41FA5}">
                      <a16:colId xmlns:a16="http://schemas.microsoft.com/office/drawing/2014/main" val="3327348098"/>
                    </a:ext>
                  </a:extLst>
                </a:gridCol>
                <a:gridCol w="1851602">
                  <a:extLst>
                    <a:ext uri="{9D8B030D-6E8A-4147-A177-3AD203B41FA5}">
                      <a16:colId xmlns:a16="http://schemas.microsoft.com/office/drawing/2014/main" val="98106504"/>
                    </a:ext>
                  </a:extLst>
                </a:gridCol>
              </a:tblGrid>
              <a:tr h="457584">
                <a:tc gridSpan="6">
                  <a:txBody>
                    <a:bodyPr/>
                    <a:lstStyle/>
                    <a:p>
                      <a:pPr algn="ctr"/>
                      <a:r>
                        <a:rPr lang="en-GB" sz="1800" b="1" dirty="0">
                          <a:latin typeface="Arial" panose="020B0604020202020204" pitchFamily="34" charset="0"/>
                          <a:cs typeface="Arial" panose="020B0604020202020204" pitchFamily="34" charset="0"/>
                        </a:rPr>
                        <a:t>Key Indicator 1 - continued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GB" sz="1400" b="1"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GB" sz="1400" b="1"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GB" sz="1400" b="1"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GB" sz="1400" b="1"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GB" sz="1400" b="1"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53092477"/>
                  </a:ext>
                </a:extLst>
              </a:tr>
              <a:tr h="457584">
                <a:tc>
                  <a:txBody>
                    <a:bodyPr/>
                    <a:lstStyle/>
                    <a:p>
                      <a:endParaRPr lang="en-GB" sz="1400" b="1"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sz="1400" b="1" dirty="0">
                          <a:latin typeface="Arial" panose="020B0604020202020204" pitchFamily="34" charset="0"/>
                          <a:cs typeface="Arial" panose="020B0604020202020204" pitchFamily="34" charset="0"/>
                        </a:rPr>
                        <a:t>Intent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sz="1400" b="1" dirty="0">
                          <a:latin typeface="Arial" panose="020B0604020202020204" pitchFamily="34" charset="0"/>
                          <a:cs typeface="Arial" panose="020B0604020202020204" pitchFamily="34" charset="0"/>
                        </a:rPr>
                        <a:t>Implementation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sz="1400" b="1" dirty="0">
                          <a:latin typeface="Arial" panose="020B0604020202020204" pitchFamily="34" charset="0"/>
                          <a:cs typeface="Arial" panose="020B0604020202020204" pitchFamily="34" charset="0"/>
                        </a:rPr>
                        <a:t>Funding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sz="1400" b="1" dirty="0">
                          <a:latin typeface="Arial" panose="020B0604020202020204" pitchFamily="34" charset="0"/>
                          <a:cs typeface="Arial" panose="020B0604020202020204" pitchFamily="34" charset="0"/>
                        </a:rPr>
                        <a:t>Impact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sz="1400" b="1" dirty="0">
                          <a:latin typeface="Arial" panose="020B0604020202020204" pitchFamily="34" charset="0"/>
                          <a:cs typeface="Arial" panose="020B0604020202020204" pitchFamily="34" charset="0"/>
                        </a:rPr>
                        <a:t>Review</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533588345"/>
                  </a:ext>
                </a:extLst>
              </a:tr>
              <a:tr h="322257">
                <a:tc>
                  <a:txBody>
                    <a:bodyPr/>
                    <a:lstStyle/>
                    <a:p>
                      <a:endParaRPr lang="en-GB" sz="12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sz="1100" i="1" dirty="0">
                          <a:latin typeface="Arial" panose="020B0604020202020204" pitchFamily="34" charset="0"/>
                          <a:cs typeface="Arial" panose="020B0604020202020204" pitchFamily="34" charset="0"/>
                        </a:rPr>
                        <a:t>What are we going to</a:t>
                      </a:r>
                      <a:r>
                        <a:rPr lang="en-GB" sz="1100" i="1" baseline="0" dirty="0">
                          <a:latin typeface="Arial" panose="020B0604020202020204" pitchFamily="34" charset="0"/>
                          <a:cs typeface="Arial" panose="020B0604020202020204" pitchFamily="34" charset="0"/>
                        </a:rPr>
                        <a:t> do:</a:t>
                      </a:r>
                      <a:endParaRPr lang="en-GB" sz="1100" i="1"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sz="1100" i="1" dirty="0">
                          <a:latin typeface="Arial" panose="020B0604020202020204" pitchFamily="34" charset="0"/>
                          <a:cs typeface="Arial" panose="020B0604020202020204" pitchFamily="34" charset="0"/>
                        </a:rPr>
                        <a:t>What</a:t>
                      </a:r>
                      <a:r>
                        <a:rPr lang="en-GB" sz="1100" i="1" baseline="0" dirty="0">
                          <a:latin typeface="Arial" panose="020B0604020202020204" pitchFamily="34" charset="0"/>
                          <a:cs typeface="Arial" panose="020B0604020202020204" pitchFamily="34" charset="0"/>
                        </a:rPr>
                        <a:t> steps will we take to achieve this:</a:t>
                      </a:r>
                      <a:endParaRPr lang="en-GB" sz="1100" i="1"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sz="1100" i="1" baseline="0" dirty="0">
                          <a:latin typeface="Arial" panose="020B0604020202020204" pitchFamily="34" charset="0"/>
                          <a:cs typeface="Arial" panose="020B0604020202020204" pitchFamily="34" charset="0"/>
                        </a:rPr>
                        <a:t>Fund allocation</a:t>
                      </a:r>
                      <a:endParaRPr lang="en-GB" sz="1100" i="1"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sz="1100" i="1" dirty="0">
                          <a:latin typeface="Arial" panose="020B0604020202020204" pitchFamily="34" charset="0"/>
                          <a:cs typeface="Arial" panose="020B0604020202020204" pitchFamily="34" charset="0"/>
                        </a:rPr>
                        <a:t>How</a:t>
                      </a:r>
                      <a:r>
                        <a:rPr lang="en-GB" sz="1100" i="1" baseline="0" dirty="0">
                          <a:latin typeface="Arial" panose="020B0604020202020204" pitchFamily="34" charset="0"/>
                          <a:cs typeface="Arial" panose="020B0604020202020204" pitchFamily="34" charset="0"/>
                        </a:rPr>
                        <a:t> will this help our pupils:</a:t>
                      </a:r>
                      <a:endParaRPr lang="en-GB" sz="1100" i="1"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sz="1100" i="1" dirty="0">
                          <a:latin typeface="Arial" panose="020B0604020202020204" pitchFamily="34" charset="0"/>
                          <a:cs typeface="Arial" panose="020B0604020202020204" pitchFamily="34" charset="0"/>
                        </a:rPr>
                        <a:t>Was</a:t>
                      </a:r>
                      <a:r>
                        <a:rPr lang="en-GB" sz="1100" i="1" baseline="0" dirty="0">
                          <a:latin typeface="Arial" panose="020B0604020202020204" pitchFamily="34" charset="0"/>
                          <a:cs typeface="Arial" panose="020B0604020202020204" pitchFamily="34" charset="0"/>
                        </a:rPr>
                        <a:t> this successful:</a:t>
                      </a:r>
                      <a:endParaRPr lang="en-GB" sz="1100" i="1"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82505494"/>
                  </a:ext>
                </a:extLst>
              </a:tr>
              <a:tr h="1522168">
                <a:tc>
                  <a:txBody>
                    <a:bodyPr/>
                    <a:lstStyle/>
                    <a:p>
                      <a:r>
                        <a:rPr lang="en-GB" sz="1200" dirty="0">
                          <a:latin typeface="Arial" panose="020B0604020202020204" pitchFamily="34" charset="0"/>
                          <a:cs typeface="Arial" panose="020B0604020202020204" pitchFamily="34" charset="0"/>
                        </a:rPr>
                        <a:t>1.4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0" marR="0" lvl="0" indent="0" algn="l" defTabSz="914400" rtl="0" eaLnBrk="1" fontAlgn="auto" latinLnBrk="0" hangingPunct="1">
                        <a:lnSpc>
                          <a:spcPts val="1285"/>
                        </a:lnSpc>
                        <a:spcBef>
                          <a:spcPts val="0"/>
                        </a:spcBef>
                        <a:spcAft>
                          <a:spcPts val="0"/>
                        </a:spcAft>
                        <a:buClrTx/>
                        <a:buSzTx/>
                        <a:buFont typeface="Symbol" panose="05050102010706020507" pitchFamily="18" charset="2"/>
                        <a:buNone/>
                        <a:tabLst/>
                        <a:defRPr/>
                      </a:pPr>
                      <a:r>
                        <a:rPr kumimoji="0" lang="en-GB" sz="900" b="0" i="0" u="none" strike="noStrike" kern="1200" cap="none" spc="0" normalizeH="0" baseline="0" noProof="0" dirty="0">
                          <a:ln>
                            <a:noFill/>
                          </a:ln>
                          <a:solidFill>
                            <a:schemeClr val="tx1"/>
                          </a:solidFill>
                          <a:effectLst/>
                          <a:uLnTx/>
                          <a:uFillTx/>
                          <a:latin typeface="Arial" panose="020B0604020202020204" pitchFamily="34" charset="0"/>
                          <a:ea typeface="Calibri" panose="020F0502020204030204" pitchFamily="34" charset="0"/>
                          <a:cs typeface="Arial" panose="020B0604020202020204" pitchFamily="34" charset="0"/>
                        </a:rPr>
                        <a:t>Development of the schools PE offer to pupils through the procurement of a wide range of PE equipment.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171450" indent="-171450">
                        <a:buFont typeface="Arial" panose="020B0604020202020204" pitchFamily="34" charset="0"/>
                        <a:buChar char="•"/>
                      </a:pPr>
                      <a:r>
                        <a:rPr lang="en-GB" sz="1000" dirty="0">
                          <a:latin typeface="Arial" panose="020B0604020202020204" pitchFamily="34" charset="0"/>
                          <a:cs typeface="Arial" panose="020B0604020202020204" pitchFamily="34" charset="0"/>
                        </a:rPr>
                        <a:t>Discussion with the PE lead over which sports we would like to offer which we currently do not. </a:t>
                      </a:r>
                    </a:p>
                    <a:p>
                      <a:pPr marL="171450" indent="-171450">
                        <a:buFont typeface="Arial" panose="020B0604020202020204" pitchFamily="34" charset="0"/>
                        <a:buChar char="•"/>
                      </a:pPr>
                      <a:r>
                        <a:rPr lang="en-GB" sz="1000" dirty="0">
                          <a:latin typeface="Arial" panose="020B0604020202020204" pitchFamily="34" charset="0"/>
                          <a:cs typeface="Arial" panose="020B0604020202020204" pitchFamily="34" charset="0"/>
                        </a:rPr>
                        <a:t>Consult staff across school on potential new resources that they feel would benefit the pupils</a:t>
                      </a:r>
                    </a:p>
                    <a:p>
                      <a:pPr marL="171450" indent="-171450">
                        <a:buFont typeface="Arial" panose="020B0604020202020204" pitchFamily="34" charset="0"/>
                        <a:buChar char="•"/>
                      </a:pPr>
                      <a:r>
                        <a:rPr lang="en-GB" sz="1000" dirty="0">
                          <a:latin typeface="Arial" panose="020B0604020202020204" pitchFamily="34" charset="0"/>
                          <a:cs typeface="Arial" panose="020B0604020202020204" pitchFamily="34" charset="0"/>
                        </a:rPr>
                        <a:t>Procurement of a range of resources in line with the staff consultation to enhance the PE provision within school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r>
                        <a:rPr lang="en-GB" sz="1000" b="1" dirty="0">
                          <a:latin typeface="Arial" panose="020B0604020202020204" pitchFamily="34" charset="0"/>
                          <a:cs typeface="Arial" panose="020B0604020202020204" pitchFamily="34" charset="0"/>
                        </a:rPr>
                        <a:t>£5000</a:t>
                      </a:r>
                    </a:p>
                    <a:p>
                      <a:r>
                        <a:rPr lang="en-GB" sz="1000" b="0" dirty="0">
                          <a:latin typeface="Arial" panose="020B0604020202020204" pitchFamily="34" charset="0"/>
                          <a:cs typeface="Arial" panose="020B0604020202020204" pitchFamily="34" charset="0"/>
                        </a:rPr>
                        <a:t>Sports to be provided:</a:t>
                      </a:r>
                    </a:p>
                    <a:p>
                      <a:r>
                        <a:rPr lang="en-GB" sz="1000" b="0" dirty="0">
                          <a:latin typeface="Arial" panose="020B0604020202020204" pitchFamily="34" charset="0"/>
                          <a:cs typeface="Arial" panose="020B0604020202020204" pitchFamily="34" charset="0"/>
                        </a:rPr>
                        <a:t>Tri-Golf</a:t>
                      </a:r>
                    </a:p>
                    <a:p>
                      <a:r>
                        <a:rPr lang="en-GB" sz="1000" b="0" dirty="0">
                          <a:latin typeface="Arial" panose="020B0604020202020204" pitchFamily="34" charset="0"/>
                          <a:cs typeface="Arial" panose="020B0604020202020204" pitchFamily="34" charset="0"/>
                        </a:rPr>
                        <a:t>Archery</a:t>
                      </a:r>
                    </a:p>
                    <a:p>
                      <a:r>
                        <a:rPr lang="en-GB" sz="1000" b="0" dirty="0">
                          <a:latin typeface="Arial" panose="020B0604020202020204" pitchFamily="34" charset="0"/>
                          <a:cs typeface="Arial" panose="020B0604020202020204" pitchFamily="34" charset="0"/>
                        </a:rPr>
                        <a:t>Street Racket</a:t>
                      </a:r>
                    </a:p>
                    <a:p>
                      <a:r>
                        <a:rPr lang="en-GB" sz="1000" b="0" dirty="0">
                          <a:latin typeface="Arial" panose="020B0604020202020204" pitchFamily="34" charset="0"/>
                          <a:cs typeface="Arial" panose="020B0604020202020204" pitchFamily="34" charset="0"/>
                        </a:rPr>
                        <a:t>Zone Hockey</a:t>
                      </a:r>
                    </a:p>
                    <a:p>
                      <a:r>
                        <a:rPr lang="en-GB" sz="1000" b="0" dirty="0">
                          <a:latin typeface="Arial" panose="020B0604020202020204" pitchFamily="34" charset="0"/>
                          <a:cs typeface="Arial" panose="020B0604020202020204" pitchFamily="34" charset="0"/>
                        </a:rPr>
                        <a:t>Street Golf </a:t>
                      </a:r>
                    </a:p>
                    <a:p>
                      <a:r>
                        <a:rPr lang="en-GB" sz="1000" b="0" dirty="0">
                          <a:latin typeface="Arial" panose="020B0604020202020204" pitchFamily="34" charset="0"/>
                          <a:cs typeface="Arial" panose="020B0604020202020204" pitchFamily="34" charset="0"/>
                        </a:rPr>
                        <a:t>Javelin &amp; shot put</a:t>
                      </a:r>
                    </a:p>
                    <a:p>
                      <a:r>
                        <a:rPr lang="en-GB" sz="1000" b="0" dirty="0">
                          <a:latin typeface="Arial" panose="020B0604020202020204" pitchFamily="34" charset="0"/>
                          <a:cs typeface="Arial" panose="020B0604020202020204" pitchFamily="34" charset="0"/>
                        </a:rPr>
                        <a:t>Boccia &amp; Curling</a:t>
                      </a:r>
                    </a:p>
                    <a:p>
                      <a:endParaRPr lang="en-GB" sz="1000" b="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171450" indent="-171450">
                        <a:buFont typeface="Arial" panose="020B0604020202020204" pitchFamily="34" charset="0"/>
                        <a:buChar char="•"/>
                      </a:pPr>
                      <a:r>
                        <a:rPr lang="en-GB" sz="1000" dirty="0">
                          <a:latin typeface="Arial" panose="020B0604020202020204" pitchFamily="34" charset="0"/>
                          <a:cs typeface="Arial" panose="020B0604020202020204" pitchFamily="34" charset="0"/>
                        </a:rPr>
                        <a:t>Provide a much wider range of sports and activities offered on the school site. </a:t>
                      </a:r>
                    </a:p>
                    <a:p>
                      <a:pPr marL="171450" indent="-171450">
                        <a:buFont typeface="Arial" panose="020B0604020202020204" pitchFamily="34" charset="0"/>
                        <a:buChar char="•"/>
                      </a:pPr>
                      <a:r>
                        <a:rPr lang="en-GB" sz="1000" dirty="0">
                          <a:latin typeface="Arial" panose="020B0604020202020204" pitchFamily="34" charset="0"/>
                          <a:cs typeface="Arial" panose="020B0604020202020204" pitchFamily="34" charset="0"/>
                        </a:rPr>
                        <a:t>Encourage pupils to be active more often throughout the week. </a:t>
                      </a:r>
                    </a:p>
                    <a:p>
                      <a:pPr marL="171450" indent="-171450">
                        <a:buFont typeface="Arial" panose="020B0604020202020204" pitchFamily="34" charset="0"/>
                        <a:buChar char="•"/>
                      </a:pPr>
                      <a:r>
                        <a:rPr lang="en-GB" sz="1000" dirty="0">
                          <a:latin typeface="Arial" panose="020B0604020202020204" pitchFamily="34" charset="0"/>
                          <a:cs typeface="Arial" panose="020B0604020202020204" pitchFamily="34" charset="0"/>
                        </a:rPr>
                        <a:t>Supports physical development as well as wellbeing.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endParaRPr lang="en-GB" sz="10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2827529832"/>
                  </a:ext>
                </a:extLst>
              </a:tr>
              <a:tr h="1427840">
                <a:tc>
                  <a:txBody>
                    <a:bodyPr/>
                    <a:lstStyle/>
                    <a:p>
                      <a:r>
                        <a:rPr lang="en-GB" sz="1200" dirty="0">
                          <a:latin typeface="Arial" panose="020B0604020202020204" pitchFamily="34" charset="0"/>
                          <a:cs typeface="Arial" panose="020B0604020202020204" pitchFamily="34" charset="0"/>
                        </a:rPr>
                        <a:t>1.5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Procurement of a range of modification equipment such as ramps to support all pupils in engaging with a wide range of sports activities.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Discussion with the PE lead over how we can modify sports and what equipment we need to do this.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Consult staff across school on potential ways to modify sports//activities.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Procurement of a range of resources in line with the staff consultation to enhance the PE provision within school</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£1000</a:t>
                      </a:r>
                    </a:p>
                    <a:p>
                      <a:r>
                        <a:rPr lang="en-GB" sz="1000" b="0" dirty="0">
                          <a:latin typeface="Arial" panose="020B0604020202020204" pitchFamily="34" charset="0"/>
                          <a:cs typeface="Arial" panose="020B0604020202020204" pitchFamily="34" charset="0"/>
                        </a:rPr>
                        <a:t>Modification equipment:</a:t>
                      </a:r>
                    </a:p>
                    <a:p>
                      <a:r>
                        <a:rPr lang="en-GB" sz="1000" b="0" dirty="0">
                          <a:latin typeface="Arial" panose="020B0604020202020204" pitchFamily="34" charset="0"/>
                          <a:cs typeface="Arial" panose="020B0604020202020204" pitchFamily="34" charset="0"/>
                        </a:rPr>
                        <a:t>Boccia pushers</a:t>
                      </a:r>
                    </a:p>
                    <a:p>
                      <a:r>
                        <a:rPr lang="en-GB" sz="1000" b="0" dirty="0">
                          <a:latin typeface="Arial" panose="020B0604020202020204" pitchFamily="34" charset="0"/>
                          <a:cs typeface="Arial" panose="020B0604020202020204" pitchFamily="34" charset="0"/>
                        </a:rPr>
                        <a:t>Ramps</a:t>
                      </a:r>
                    </a:p>
                    <a:p>
                      <a:r>
                        <a:rPr lang="en-GB" sz="1000" b="0" dirty="0" err="1">
                          <a:latin typeface="Arial" panose="020B0604020202020204" pitchFamily="34" charset="0"/>
                          <a:cs typeface="Arial" panose="020B0604020202020204" pitchFamily="34" charset="0"/>
                        </a:rPr>
                        <a:t>Kurling</a:t>
                      </a:r>
                      <a:r>
                        <a:rPr lang="en-GB" sz="1000" b="0" dirty="0">
                          <a:latin typeface="Arial" panose="020B0604020202020204" pitchFamily="34" charset="0"/>
                          <a:cs typeface="Arial" panose="020B0604020202020204" pitchFamily="34" charset="0"/>
                        </a:rPr>
                        <a:t> pushers</a:t>
                      </a:r>
                    </a:p>
                    <a:p>
                      <a:endParaRPr lang="en-GB" sz="1000" b="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171450" indent="-171450">
                        <a:buFont typeface="Arial" panose="020B0604020202020204" pitchFamily="34" charset="0"/>
                        <a:buChar char="•"/>
                      </a:pPr>
                      <a:r>
                        <a:rPr lang="en-GB" sz="1000" dirty="0">
                          <a:latin typeface="Arial" panose="020B0604020202020204" pitchFamily="34" charset="0"/>
                          <a:cs typeface="Arial" panose="020B0604020202020204" pitchFamily="34" charset="0"/>
                        </a:rPr>
                        <a:t>Ensuring that all pupils have access to a wide range of sports/activities through appropriate modification.</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dirty="0">
                          <a:latin typeface="Arial" panose="020B0604020202020204" pitchFamily="34" charset="0"/>
                          <a:cs typeface="Arial" panose="020B0604020202020204" pitchFamily="34" charset="0"/>
                        </a:rPr>
                        <a:t>Supports physical development as well as wellbeing. </a:t>
                      </a:r>
                    </a:p>
                    <a:p>
                      <a:pPr marL="0" indent="0">
                        <a:buFont typeface="Arial" panose="020B0604020202020204" pitchFamily="34" charset="0"/>
                        <a:buNone/>
                      </a:pPr>
                      <a:endParaRPr lang="en-GB" sz="10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endParaRPr lang="en-GB" sz="10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976480473"/>
                  </a:ext>
                </a:extLst>
              </a:tr>
              <a:tr h="1239967">
                <a:tc>
                  <a:txBody>
                    <a:bodyPr/>
                    <a:lstStyle/>
                    <a:p>
                      <a:endParaRPr lang="en-GB" sz="12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0" indent="0">
                        <a:buFont typeface="Arial" panose="020B0604020202020204" pitchFamily="34" charset="0"/>
                        <a:buNone/>
                      </a:pPr>
                      <a:endParaRPr lang="en-GB" sz="10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endParaRPr lang="en-GB" sz="1000" b="1"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endParaRPr lang="en-GB" sz="10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300677703"/>
                  </a:ext>
                </a:extLst>
              </a:tr>
            </a:tbl>
          </a:graphicData>
        </a:graphic>
      </p:graphicFrame>
      <p:sp>
        <p:nvSpPr>
          <p:cNvPr id="9" name="Frame 8">
            <a:extLst>
              <a:ext uri="{FF2B5EF4-FFF2-40B4-BE49-F238E27FC236}">
                <a16:creationId xmlns:a16="http://schemas.microsoft.com/office/drawing/2014/main" id="{C15A68F9-8BDD-4695-AAC0-818A0123234C}"/>
              </a:ext>
            </a:extLst>
          </p:cNvPr>
          <p:cNvSpPr/>
          <p:nvPr/>
        </p:nvSpPr>
        <p:spPr>
          <a:xfrm>
            <a:off x="0" y="1"/>
            <a:ext cx="12192000" cy="6858000"/>
          </a:xfrm>
          <a:prstGeom prst="frame">
            <a:avLst>
              <a:gd name="adj1" fmla="val 2208"/>
            </a:avLst>
          </a:prstGeom>
          <a:solidFill>
            <a:schemeClr val="accent4">
              <a:lumMod val="40000"/>
              <a:lumOff val="60000"/>
            </a:schemeClr>
          </a:solid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2" name="Rectangle 1">
            <a:extLst>
              <a:ext uri="{FF2B5EF4-FFF2-40B4-BE49-F238E27FC236}">
                <a16:creationId xmlns:a16="http://schemas.microsoft.com/office/drawing/2014/main" id="{8B491B80-28C0-9128-64AA-BB77DB7B8458}"/>
              </a:ext>
            </a:extLst>
          </p:cNvPr>
          <p:cNvSpPr/>
          <p:nvPr/>
        </p:nvSpPr>
        <p:spPr>
          <a:xfrm>
            <a:off x="10075178" y="1898213"/>
            <a:ext cx="1744910" cy="1182848"/>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a:t>Fund allocation not yet spent. </a:t>
            </a:r>
          </a:p>
          <a:p>
            <a:pPr algn="ctr"/>
            <a:r>
              <a:rPr lang="en-GB" sz="1600" dirty="0"/>
              <a:t>To be actioned withing Autumn 1</a:t>
            </a:r>
          </a:p>
        </p:txBody>
      </p:sp>
      <p:sp>
        <p:nvSpPr>
          <p:cNvPr id="7" name="Rectangle 6">
            <a:extLst>
              <a:ext uri="{FF2B5EF4-FFF2-40B4-BE49-F238E27FC236}">
                <a16:creationId xmlns:a16="http://schemas.microsoft.com/office/drawing/2014/main" id="{39B847C3-0F1C-3595-05C6-8A8BBDA22BD8}"/>
              </a:ext>
            </a:extLst>
          </p:cNvPr>
          <p:cNvSpPr/>
          <p:nvPr/>
        </p:nvSpPr>
        <p:spPr>
          <a:xfrm>
            <a:off x="10075178" y="3429000"/>
            <a:ext cx="1744910" cy="1182848"/>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a:t>Fund allocation not yet spent. </a:t>
            </a:r>
          </a:p>
          <a:p>
            <a:pPr algn="ctr"/>
            <a:r>
              <a:rPr lang="en-GB" sz="1600" dirty="0"/>
              <a:t>To be actioned withing Autumn 1</a:t>
            </a:r>
          </a:p>
        </p:txBody>
      </p:sp>
    </p:spTree>
    <p:extLst>
      <p:ext uri="{BB962C8B-B14F-4D97-AF65-F5344CB8AC3E}">
        <p14:creationId xmlns:p14="http://schemas.microsoft.com/office/powerpoint/2010/main" val="18743374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 name="Table 11">
            <a:extLst>
              <a:ext uri="{FF2B5EF4-FFF2-40B4-BE49-F238E27FC236}">
                <a16:creationId xmlns:a16="http://schemas.microsoft.com/office/drawing/2014/main" id="{DA6EF667-DC21-40C5-B023-906263324F11}"/>
              </a:ext>
            </a:extLst>
          </p:cNvPr>
          <p:cNvGraphicFramePr>
            <a:graphicFrameLocks noGrp="1"/>
          </p:cNvGraphicFramePr>
          <p:nvPr>
            <p:extLst>
              <p:ext uri="{D42A27DB-BD31-4B8C-83A1-F6EECF244321}">
                <p14:modId xmlns:p14="http://schemas.microsoft.com/office/powerpoint/2010/main" val="905541300"/>
              </p:ext>
            </p:extLst>
          </p:nvPr>
        </p:nvGraphicFramePr>
        <p:xfrm>
          <a:off x="296069" y="459882"/>
          <a:ext cx="11571887" cy="2243494"/>
        </p:xfrm>
        <a:graphic>
          <a:graphicData uri="http://schemas.openxmlformats.org/drawingml/2006/table">
            <a:tbl>
              <a:tblPr firstRow="1" bandRow="1">
                <a:tableStyleId>{2D5ABB26-0587-4C30-8999-92F81FD0307C}</a:tableStyleId>
              </a:tblPr>
              <a:tblGrid>
                <a:gridCol w="462455">
                  <a:extLst>
                    <a:ext uri="{9D8B030D-6E8A-4147-A177-3AD203B41FA5}">
                      <a16:colId xmlns:a16="http://schemas.microsoft.com/office/drawing/2014/main" val="714060936"/>
                    </a:ext>
                  </a:extLst>
                </a:gridCol>
                <a:gridCol w="2731292">
                  <a:extLst>
                    <a:ext uri="{9D8B030D-6E8A-4147-A177-3AD203B41FA5}">
                      <a16:colId xmlns:a16="http://schemas.microsoft.com/office/drawing/2014/main" val="4188419027"/>
                    </a:ext>
                  </a:extLst>
                </a:gridCol>
                <a:gridCol w="2944536">
                  <a:extLst>
                    <a:ext uri="{9D8B030D-6E8A-4147-A177-3AD203B41FA5}">
                      <a16:colId xmlns:a16="http://schemas.microsoft.com/office/drawing/2014/main" val="1284137533"/>
                    </a:ext>
                  </a:extLst>
                </a:gridCol>
                <a:gridCol w="1610686">
                  <a:extLst>
                    <a:ext uri="{9D8B030D-6E8A-4147-A177-3AD203B41FA5}">
                      <a16:colId xmlns:a16="http://schemas.microsoft.com/office/drawing/2014/main" val="405696373"/>
                    </a:ext>
                  </a:extLst>
                </a:gridCol>
                <a:gridCol w="1971316">
                  <a:extLst>
                    <a:ext uri="{9D8B030D-6E8A-4147-A177-3AD203B41FA5}">
                      <a16:colId xmlns:a16="http://schemas.microsoft.com/office/drawing/2014/main" val="3327348098"/>
                    </a:ext>
                  </a:extLst>
                </a:gridCol>
                <a:gridCol w="1851602">
                  <a:extLst>
                    <a:ext uri="{9D8B030D-6E8A-4147-A177-3AD203B41FA5}">
                      <a16:colId xmlns:a16="http://schemas.microsoft.com/office/drawing/2014/main" val="98106504"/>
                    </a:ext>
                  </a:extLst>
                </a:gridCol>
              </a:tblGrid>
              <a:tr h="341179">
                <a:tc gridSpan="6">
                  <a:txBody>
                    <a:bodyPr/>
                    <a:lstStyle/>
                    <a:p>
                      <a:pPr algn="ctr"/>
                      <a:r>
                        <a:rPr lang="en-GB" sz="1800" b="1" dirty="0">
                          <a:latin typeface="Arial" panose="020B0604020202020204" pitchFamily="34" charset="0"/>
                          <a:cs typeface="Arial" panose="020B0604020202020204" pitchFamily="34" charset="0"/>
                        </a:rPr>
                        <a:t>Key Indicator 2 - The profile of PESSPA being raised across the school as a tool for whole school improvement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GB" sz="1100" i="1"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GB" sz="1100" i="1"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GB" sz="1100" i="1"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GB" sz="1100" i="1"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GB" sz="1100" i="1"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88121425"/>
                  </a:ext>
                </a:extLst>
              </a:tr>
              <a:tr h="341179">
                <a:tc>
                  <a:txBody>
                    <a:bodyPr/>
                    <a:lstStyle/>
                    <a:p>
                      <a:endParaRPr lang="en-GB" sz="12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sz="1100" i="1" dirty="0">
                          <a:latin typeface="Arial" panose="020B0604020202020204" pitchFamily="34" charset="0"/>
                          <a:cs typeface="Arial" panose="020B0604020202020204" pitchFamily="34" charset="0"/>
                        </a:rPr>
                        <a:t>What are we going to</a:t>
                      </a:r>
                      <a:r>
                        <a:rPr lang="en-GB" sz="1100" i="1" baseline="0" dirty="0">
                          <a:latin typeface="Arial" panose="020B0604020202020204" pitchFamily="34" charset="0"/>
                          <a:cs typeface="Arial" panose="020B0604020202020204" pitchFamily="34" charset="0"/>
                        </a:rPr>
                        <a:t> do:</a:t>
                      </a:r>
                      <a:endParaRPr lang="en-GB" sz="1100" i="1"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sz="1100" i="1" dirty="0">
                          <a:latin typeface="Arial" panose="020B0604020202020204" pitchFamily="34" charset="0"/>
                          <a:cs typeface="Arial" panose="020B0604020202020204" pitchFamily="34" charset="0"/>
                        </a:rPr>
                        <a:t>What</a:t>
                      </a:r>
                      <a:r>
                        <a:rPr lang="en-GB" sz="1100" i="1" baseline="0" dirty="0">
                          <a:latin typeface="Arial" panose="020B0604020202020204" pitchFamily="34" charset="0"/>
                          <a:cs typeface="Arial" panose="020B0604020202020204" pitchFamily="34" charset="0"/>
                        </a:rPr>
                        <a:t> steps will we take to achieve this:</a:t>
                      </a:r>
                      <a:endParaRPr lang="en-GB" sz="1100" i="1"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sz="1100" i="1" baseline="0" dirty="0">
                          <a:latin typeface="Arial" panose="020B0604020202020204" pitchFamily="34" charset="0"/>
                          <a:cs typeface="Arial" panose="020B0604020202020204" pitchFamily="34" charset="0"/>
                        </a:rPr>
                        <a:t>Fund allocation </a:t>
                      </a:r>
                      <a:endParaRPr lang="en-GB" sz="1100" i="1"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sz="1100" i="1" dirty="0">
                          <a:latin typeface="Arial" panose="020B0604020202020204" pitchFamily="34" charset="0"/>
                          <a:cs typeface="Arial" panose="020B0604020202020204" pitchFamily="34" charset="0"/>
                        </a:rPr>
                        <a:t>How</a:t>
                      </a:r>
                      <a:r>
                        <a:rPr lang="en-GB" sz="1100" i="1" baseline="0" dirty="0">
                          <a:latin typeface="Arial" panose="020B0604020202020204" pitchFamily="34" charset="0"/>
                          <a:cs typeface="Arial" panose="020B0604020202020204" pitchFamily="34" charset="0"/>
                        </a:rPr>
                        <a:t> will this help our pupils:</a:t>
                      </a:r>
                      <a:endParaRPr lang="en-GB" sz="1100" i="1"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sz="1100" i="1" dirty="0">
                          <a:latin typeface="Arial" panose="020B0604020202020204" pitchFamily="34" charset="0"/>
                          <a:cs typeface="Arial" panose="020B0604020202020204" pitchFamily="34" charset="0"/>
                        </a:rPr>
                        <a:t>Was</a:t>
                      </a:r>
                      <a:r>
                        <a:rPr lang="en-GB" sz="1100" i="1" baseline="0" dirty="0">
                          <a:latin typeface="Arial" panose="020B0604020202020204" pitchFamily="34" charset="0"/>
                          <a:cs typeface="Arial" panose="020B0604020202020204" pitchFamily="34" charset="0"/>
                        </a:rPr>
                        <a:t> this successful:</a:t>
                      </a:r>
                      <a:endParaRPr lang="en-GB" sz="1100" i="1"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82505494"/>
                  </a:ext>
                </a:extLst>
              </a:tr>
              <a:tr h="1262235">
                <a:tc>
                  <a:txBody>
                    <a:bodyPr/>
                    <a:lstStyle/>
                    <a:p>
                      <a:r>
                        <a:rPr lang="en-GB" sz="1200" dirty="0">
                          <a:latin typeface="Arial" panose="020B0604020202020204" pitchFamily="34" charset="0"/>
                          <a:cs typeface="Arial" panose="020B0604020202020204" pitchFamily="34" charset="0"/>
                        </a:rPr>
                        <a:t>2.1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Procure the services of the Warrington Wolves Foundation coaches to teach a weekly session to a lower school class as part of the school’s enrichment offering.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Liaise with the Warrington Wolves Foundation regarding booking and costing.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Speak to class teacher to plan their coaching in as part of the weekly offering.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Set a start date for the coaches to begin working in school.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r>
                        <a:rPr lang="en-GB" sz="1000" b="1" dirty="0">
                          <a:latin typeface="Arial" panose="020B0604020202020204" pitchFamily="34" charset="0"/>
                          <a:cs typeface="Arial" panose="020B0604020202020204" pitchFamily="34" charset="0"/>
                        </a:rPr>
                        <a:t>£1500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171450" indent="-171450">
                        <a:buFont typeface="Arial" panose="020B0604020202020204" pitchFamily="34" charset="0"/>
                        <a:buChar char="•"/>
                      </a:pPr>
                      <a:r>
                        <a:rPr lang="en-GB" sz="1000" dirty="0">
                          <a:latin typeface="Arial" panose="020B0604020202020204" pitchFamily="34" charset="0"/>
                          <a:cs typeface="Arial" panose="020B0604020202020204" pitchFamily="34" charset="0"/>
                        </a:rPr>
                        <a:t>Pupils will benefit from high quality professional sports/activity coaching</a:t>
                      </a:r>
                    </a:p>
                    <a:p>
                      <a:pPr marL="171450" indent="-171450">
                        <a:buFont typeface="Arial" panose="020B0604020202020204" pitchFamily="34" charset="0"/>
                        <a:buChar char="•"/>
                      </a:pPr>
                      <a:r>
                        <a:rPr lang="en-GB" sz="1000" dirty="0">
                          <a:latin typeface="Arial" panose="020B0604020202020204" pitchFamily="34" charset="0"/>
                          <a:cs typeface="Arial" panose="020B0604020202020204" pitchFamily="34" charset="0"/>
                        </a:rPr>
                        <a:t>It will contribute to the regular physical activity recommendation of the Chief Medical Officer</a:t>
                      </a:r>
                      <a:r>
                        <a:rPr lang="en-GB" sz="1000" baseline="0" dirty="0">
                          <a:latin typeface="Arial" panose="020B0604020202020204" pitchFamily="34" charset="0"/>
                          <a:cs typeface="Arial" panose="020B0604020202020204" pitchFamily="34" charset="0"/>
                        </a:rPr>
                        <a:t> </a:t>
                      </a:r>
                      <a:endParaRPr lang="en-GB" sz="10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Coaching services provided pupils with a greater depth of sporting/physical activity experience.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2827529832"/>
                  </a:ext>
                </a:extLst>
              </a:tr>
            </a:tbl>
          </a:graphicData>
        </a:graphic>
      </p:graphicFrame>
      <p:graphicFrame>
        <p:nvGraphicFramePr>
          <p:cNvPr id="14" name="Table 13">
            <a:extLst>
              <a:ext uri="{FF2B5EF4-FFF2-40B4-BE49-F238E27FC236}">
                <a16:creationId xmlns:a16="http://schemas.microsoft.com/office/drawing/2014/main" id="{30FD9BBE-AFF4-42AC-ADE7-3CBB4F867563}"/>
              </a:ext>
            </a:extLst>
          </p:cNvPr>
          <p:cNvGraphicFramePr>
            <a:graphicFrameLocks noGrp="1"/>
          </p:cNvGraphicFramePr>
          <p:nvPr>
            <p:extLst>
              <p:ext uri="{D42A27DB-BD31-4B8C-83A1-F6EECF244321}">
                <p14:modId xmlns:p14="http://schemas.microsoft.com/office/powerpoint/2010/main" val="2196307103"/>
              </p:ext>
            </p:extLst>
          </p:nvPr>
        </p:nvGraphicFramePr>
        <p:xfrm>
          <a:off x="296068" y="3151512"/>
          <a:ext cx="11571887" cy="2983368"/>
        </p:xfrm>
        <a:graphic>
          <a:graphicData uri="http://schemas.openxmlformats.org/drawingml/2006/table">
            <a:tbl>
              <a:tblPr firstRow="1" bandRow="1">
                <a:tableStyleId>{2D5ABB26-0587-4C30-8999-92F81FD0307C}</a:tableStyleId>
              </a:tblPr>
              <a:tblGrid>
                <a:gridCol w="462455">
                  <a:extLst>
                    <a:ext uri="{9D8B030D-6E8A-4147-A177-3AD203B41FA5}">
                      <a16:colId xmlns:a16="http://schemas.microsoft.com/office/drawing/2014/main" val="714060936"/>
                    </a:ext>
                  </a:extLst>
                </a:gridCol>
                <a:gridCol w="2731292">
                  <a:extLst>
                    <a:ext uri="{9D8B030D-6E8A-4147-A177-3AD203B41FA5}">
                      <a16:colId xmlns:a16="http://schemas.microsoft.com/office/drawing/2014/main" val="4188419027"/>
                    </a:ext>
                  </a:extLst>
                </a:gridCol>
                <a:gridCol w="2944536">
                  <a:extLst>
                    <a:ext uri="{9D8B030D-6E8A-4147-A177-3AD203B41FA5}">
                      <a16:colId xmlns:a16="http://schemas.microsoft.com/office/drawing/2014/main" val="1284137533"/>
                    </a:ext>
                  </a:extLst>
                </a:gridCol>
                <a:gridCol w="1610686">
                  <a:extLst>
                    <a:ext uri="{9D8B030D-6E8A-4147-A177-3AD203B41FA5}">
                      <a16:colId xmlns:a16="http://schemas.microsoft.com/office/drawing/2014/main" val="405696373"/>
                    </a:ext>
                  </a:extLst>
                </a:gridCol>
                <a:gridCol w="1971316">
                  <a:extLst>
                    <a:ext uri="{9D8B030D-6E8A-4147-A177-3AD203B41FA5}">
                      <a16:colId xmlns:a16="http://schemas.microsoft.com/office/drawing/2014/main" val="3327348098"/>
                    </a:ext>
                  </a:extLst>
                </a:gridCol>
                <a:gridCol w="1851602">
                  <a:extLst>
                    <a:ext uri="{9D8B030D-6E8A-4147-A177-3AD203B41FA5}">
                      <a16:colId xmlns:a16="http://schemas.microsoft.com/office/drawing/2014/main" val="98106504"/>
                    </a:ext>
                  </a:extLst>
                </a:gridCol>
              </a:tblGrid>
              <a:tr h="292114">
                <a:tc gridSpan="6">
                  <a:txBody>
                    <a:bodyPr/>
                    <a:lstStyle/>
                    <a:p>
                      <a:pPr algn="ctr"/>
                      <a:r>
                        <a:rPr lang="en-GB" sz="1800" b="1" dirty="0">
                          <a:latin typeface="Arial" panose="020B0604020202020204" pitchFamily="34" charset="0"/>
                          <a:cs typeface="Arial" panose="020B0604020202020204" pitchFamily="34" charset="0"/>
                        </a:rPr>
                        <a:t>Key Indicator 3 - Increased confidence, knowledge and skills of all staff in teaching PE and sport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GB" sz="1100" i="1"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GB" sz="1100" i="1"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GB" sz="1100" i="1"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GB" sz="1100" i="1"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GB" sz="1100" i="1"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03198765"/>
                  </a:ext>
                </a:extLst>
              </a:tr>
              <a:tr h="292114">
                <a:tc>
                  <a:txBody>
                    <a:bodyPr/>
                    <a:lstStyle/>
                    <a:p>
                      <a:endParaRPr lang="en-GB" sz="12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sz="1100" i="1" dirty="0">
                          <a:latin typeface="Arial" panose="020B0604020202020204" pitchFamily="34" charset="0"/>
                          <a:cs typeface="Arial" panose="020B0604020202020204" pitchFamily="34" charset="0"/>
                        </a:rPr>
                        <a:t>What are we going to</a:t>
                      </a:r>
                      <a:r>
                        <a:rPr lang="en-GB" sz="1100" i="1" baseline="0" dirty="0">
                          <a:latin typeface="Arial" panose="020B0604020202020204" pitchFamily="34" charset="0"/>
                          <a:cs typeface="Arial" panose="020B0604020202020204" pitchFamily="34" charset="0"/>
                        </a:rPr>
                        <a:t> do:</a:t>
                      </a:r>
                      <a:endParaRPr lang="en-GB" sz="1100" i="1"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sz="1100" i="1" dirty="0">
                          <a:latin typeface="Arial" panose="020B0604020202020204" pitchFamily="34" charset="0"/>
                          <a:cs typeface="Arial" panose="020B0604020202020204" pitchFamily="34" charset="0"/>
                        </a:rPr>
                        <a:t>What</a:t>
                      </a:r>
                      <a:r>
                        <a:rPr lang="en-GB" sz="1100" i="1" baseline="0" dirty="0">
                          <a:latin typeface="Arial" panose="020B0604020202020204" pitchFamily="34" charset="0"/>
                          <a:cs typeface="Arial" panose="020B0604020202020204" pitchFamily="34" charset="0"/>
                        </a:rPr>
                        <a:t> steps will we take to achieve this:</a:t>
                      </a:r>
                      <a:endParaRPr lang="en-GB" sz="1100" i="1"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sz="1100" i="1" baseline="0" dirty="0">
                          <a:latin typeface="Arial" panose="020B0604020202020204" pitchFamily="34" charset="0"/>
                          <a:cs typeface="Arial" panose="020B0604020202020204" pitchFamily="34" charset="0"/>
                        </a:rPr>
                        <a:t>Fund allocation</a:t>
                      </a:r>
                      <a:endParaRPr lang="en-GB" sz="1100" i="1"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sz="1100" i="1" dirty="0">
                          <a:latin typeface="Arial" panose="020B0604020202020204" pitchFamily="34" charset="0"/>
                          <a:cs typeface="Arial" panose="020B0604020202020204" pitchFamily="34" charset="0"/>
                        </a:rPr>
                        <a:t>How</a:t>
                      </a:r>
                      <a:r>
                        <a:rPr lang="en-GB" sz="1100" i="1" baseline="0" dirty="0">
                          <a:latin typeface="Arial" panose="020B0604020202020204" pitchFamily="34" charset="0"/>
                          <a:cs typeface="Arial" panose="020B0604020202020204" pitchFamily="34" charset="0"/>
                        </a:rPr>
                        <a:t> will this help our pupils:</a:t>
                      </a:r>
                      <a:endParaRPr lang="en-GB" sz="1100" i="1"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sz="1100" i="1" dirty="0">
                          <a:latin typeface="Arial" panose="020B0604020202020204" pitchFamily="34" charset="0"/>
                          <a:cs typeface="Arial" panose="020B0604020202020204" pitchFamily="34" charset="0"/>
                        </a:rPr>
                        <a:t>Was</a:t>
                      </a:r>
                      <a:r>
                        <a:rPr lang="en-GB" sz="1100" i="1" baseline="0" dirty="0">
                          <a:latin typeface="Arial" panose="020B0604020202020204" pitchFamily="34" charset="0"/>
                          <a:cs typeface="Arial" panose="020B0604020202020204" pitchFamily="34" charset="0"/>
                        </a:rPr>
                        <a:t> this successful:</a:t>
                      </a:r>
                      <a:endParaRPr lang="en-GB" sz="1100" i="1"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82505494"/>
                  </a:ext>
                </a:extLst>
              </a:tr>
              <a:tr h="1074210">
                <a:tc>
                  <a:txBody>
                    <a:bodyPr/>
                    <a:lstStyle/>
                    <a:p>
                      <a:r>
                        <a:rPr lang="en-GB" sz="1200" dirty="0">
                          <a:latin typeface="Arial" panose="020B0604020202020204" pitchFamily="34" charset="0"/>
                          <a:cs typeface="Arial" panose="020B0604020202020204" pitchFamily="34" charset="0"/>
                        </a:rPr>
                        <a:t>3.1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 typeface="Symbol" panose="05050102010706020507" pitchFamily="18" charset="2"/>
                        <a:buNone/>
                        <a:tabLst/>
                        <a:defRPr/>
                      </a:pPr>
                      <a:r>
                        <a:rPr kumimoji="0" lang="en-GB" sz="10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Buy into, and utilise, the Warrington Service Level Agreement provided by the Local Authority with school support offered by Livewire, Warrington School Sport Partnership and The Warrington Wolves Charitable Foundation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•PE leader to liaise with the school business manager to ensure that the service is bought back in to for this academic year</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•PE leader to review the offer and ensure that we maximise our participation in various events offered and any CPD opportunities presented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r>
                        <a:rPr lang="en-GB" sz="1000" b="1" dirty="0">
                          <a:latin typeface="Arial" panose="020B0604020202020204" pitchFamily="34" charset="0"/>
                          <a:cs typeface="Arial" panose="020B0604020202020204" pitchFamily="34" charset="0"/>
                        </a:rPr>
                        <a:t>£2735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r>
                        <a:rPr lang="en-GB" sz="1000" dirty="0">
                          <a:latin typeface="Arial" panose="020B0604020202020204" pitchFamily="34" charset="0"/>
                          <a:cs typeface="Arial" panose="020B0604020202020204" pitchFamily="34" charset="0"/>
                        </a:rPr>
                        <a:t>•Assist teachers in delivering a rich and versatile PE curriculum inclusive for all pupils </a:t>
                      </a:r>
                    </a:p>
                    <a:p>
                      <a:r>
                        <a:rPr lang="en-GB" sz="1000" dirty="0">
                          <a:latin typeface="Arial" panose="020B0604020202020204" pitchFamily="34" charset="0"/>
                          <a:cs typeface="Arial" panose="020B0604020202020204" pitchFamily="34" charset="0"/>
                        </a:rPr>
                        <a:t>•Pupils will be</a:t>
                      </a:r>
                      <a:r>
                        <a:rPr lang="en-GB" sz="1000" baseline="0" dirty="0">
                          <a:latin typeface="Arial" panose="020B0604020202020204" pitchFamily="34" charset="0"/>
                          <a:cs typeface="Arial" panose="020B0604020202020204" pitchFamily="34" charset="0"/>
                        </a:rPr>
                        <a:t> given the opportunity </a:t>
                      </a:r>
                      <a:r>
                        <a:rPr lang="en-GB" sz="1000" dirty="0">
                          <a:latin typeface="Arial" panose="020B0604020202020204" pitchFamily="34" charset="0"/>
                          <a:cs typeface="Arial" panose="020B0604020202020204" pitchFamily="34" charset="0"/>
                        </a:rPr>
                        <a:t>to work </a:t>
                      </a:r>
                      <a:r>
                        <a:rPr lang="en-GB" sz="1000" baseline="0" dirty="0">
                          <a:latin typeface="Arial" panose="020B0604020202020204" pitchFamily="34" charset="0"/>
                          <a:cs typeface="Arial" panose="020B0604020202020204" pitchFamily="34" charset="0"/>
                        </a:rPr>
                        <a:t>with professional sports coaches</a:t>
                      </a:r>
                      <a:endParaRPr lang="en-GB" sz="10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171450" indent="-171450">
                        <a:buFont typeface="Arial" panose="020B0604020202020204" pitchFamily="34" charset="0"/>
                        <a:buChar char="•"/>
                      </a:pPr>
                      <a:r>
                        <a:rPr lang="en-GB" sz="1000" dirty="0">
                          <a:latin typeface="Arial" panose="020B0604020202020204" pitchFamily="34" charset="0"/>
                          <a:cs typeface="Arial" panose="020B0604020202020204" pitchFamily="34" charset="0"/>
                        </a:rPr>
                        <a:t>The SLA supported us in provided an enhanced sorting/PE provision and opportunities to our pupils.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2827529832"/>
                  </a:ext>
                </a:extLst>
              </a:tr>
              <a:tr h="1251284">
                <a:tc>
                  <a:txBody>
                    <a:bodyPr/>
                    <a:lstStyle/>
                    <a:p>
                      <a:r>
                        <a:rPr lang="en-GB" sz="1200" dirty="0">
                          <a:latin typeface="Arial" panose="020B0604020202020204" pitchFamily="34" charset="0"/>
                          <a:cs typeface="Arial" panose="020B0604020202020204" pitchFamily="34" charset="0"/>
                        </a:rPr>
                        <a:t>3.2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0" marR="0" lvl="0" indent="0" algn="l" defTabSz="914400" rtl="0" eaLnBrk="1" fontAlgn="auto" latinLnBrk="0" hangingPunct="1">
                        <a:lnSpc>
                          <a:spcPts val="1285"/>
                        </a:lnSpc>
                        <a:spcBef>
                          <a:spcPts val="0"/>
                        </a:spcBef>
                        <a:spcAft>
                          <a:spcPts val="0"/>
                        </a:spcAft>
                        <a:buClrTx/>
                        <a:buSzTx/>
                        <a:buFont typeface="Symbol" panose="05050102010706020507" pitchFamily="18" charset="2"/>
                        <a:buNone/>
                        <a:tabLst/>
                        <a:defRPr/>
                      </a:pPr>
                      <a:endParaRPr kumimoji="0" lang="en-GB" sz="10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endParaRPr lang="en-GB" sz="10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endParaRPr lang="en-GB" sz="1000" b="1"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endParaRPr lang="en-GB" sz="10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976480473"/>
                  </a:ext>
                </a:extLst>
              </a:tr>
            </a:tbl>
          </a:graphicData>
        </a:graphic>
      </p:graphicFrame>
      <p:sp>
        <p:nvSpPr>
          <p:cNvPr id="15" name="Frame 14">
            <a:extLst>
              <a:ext uri="{FF2B5EF4-FFF2-40B4-BE49-F238E27FC236}">
                <a16:creationId xmlns:a16="http://schemas.microsoft.com/office/drawing/2014/main" id="{FD88178F-C380-4AD9-9DEE-71174DDB101F}"/>
              </a:ext>
            </a:extLst>
          </p:cNvPr>
          <p:cNvSpPr/>
          <p:nvPr/>
        </p:nvSpPr>
        <p:spPr>
          <a:xfrm>
            <a:off x="0" y="1"/>
            <a:ext cx="12192000" cy="6858000"/>
          </a:xfrm>
          <a:prstGeom prst="frame">
            <a:avLst>
              <a:gd name="adj1" fmla="val 2208"/>
            </a:avLst>
          </a:prstGeom>
          <a:solidFill>
            <a:schemeClr val="accent4">
              <a:lumMod val="40000"/>
              <a:lumOff val="60000"/>
            </a:schemeClr>
          </a:solid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Tree>
    <p:extLst>
      <p:ext uri="{BB962C8B-B14F-4D97-AF65-F5344CB8AC3E}">
        <p14:creationId xmlns:p14="http://schemas.microsoft.com/office/powerpoint/2010/main" val="13019987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Table 10">
            <a:extLst>
              <a:ext uri="{FF2B5EF4-FFF2-40B4-BE49-F238E27FC236}">
                <a16:creationId xmlns:a16="http://schemas.microsoft.com/office/drawing/2014/main" id="{14F73CEC-32C3-413C-A4ED-2A5071C3398D}"/>
              </a:ext>
            </a:extLst>
          </p:cNvPr>
          <p:cNvGraphicFramePr>
            <a:graphicFrameLocks noGrp="1"/>
          </p:cNvGraphicFramePr>
          <p:nvPr>
            <p:extLst>
              <p:ext uri="{D42A27DB-BD31-4B8C-83A1-F6EECF244321}">
                <p14:modId xmlns:p14="http://schemas.microsoft.com/office/powerpoint/2010/main" val="2711921234"/>
              </p:ext>
            </p:extLst>
          </p:nvPr>
        </p:nvGraphicFramePr>
        <p:xfrm>
          <a:off x="310055" y="258857"/>
          <a:ext cx="11571887" cy="3898236"/>
        </p:xfrm>
        <a:graphic>
          <a:graphicData uri="http://schemas.openxmlformats.org/drawingml/2006/table">
            <a:tbl>
              <a:tblPr firstRow="1" bandRow="1">
                <a:tableStyleId>{2D5ABB26-0587-4C30-8999-92F81FD0307C}</a:tableStyleId>
              </a:tblPr>
              <a:tblGrid>
                <a:gridCol w="462455">
                  <a:extLst>
                    <a:ext uri="{9D8B030D-6E8A-4147-A177-3AD203B41FA5}">
                      <a16:colId xmlns:a16="http://schemas.microsoft.com/office/drawing/2014/main" val="714060936"/>
                    </a:ext>
                  </a:extLst>
                </a:gridCol>
                <a:gridCol w="2731292">
                  <a:extLst>
                    <a:ext uri="{9D8B030D-6E8A-4147-A177-3AD203B41FA5}">
                      <a16:colId xmlns:a16="http://schemas.microsoft.com/office/drawing/2014/main" val="4188419027"/>
                    </a:ext>
                  </a:extLst>
                </a:gridCol>
                <a:gridCol w="2944536">
                  <a:extLst>
                    <a:ext uri="{9D8B030D-6E8A-4147-A177-3AD203B41FA5}">
                      <a16:colId xmlns:a16="http://schemas.microsoft.com/office/drawing/2014/main" val="1284137533"/>
                    </a:ext>
                  </a:extLst>
                </a:gridCol>
                <a:gridCol w="1610686">
                  <a:extLst>
                    <a:ext uri="{9D8B030D-6E8A-4147-A177-3AD203B41FA5}">
                      <a16:colId xmlns:a16="http://schemas.microsoft.com/office/drawing/2014/main" val="405696373"/>
                    </a:ext>
                  </a:extLst>
                </a:gridCol>
                <a:gridCol w="1971316">
                  <a:extLst>
                    <a:ext uri="{9D8B030D-6E8A-4147-A177-3AD203B41FA5}">
                      <a16:colId xmlns:a16="http://schemas.microsoft.com/office/drawing/2014/main" val="3327348098"/>
                    </a:ext>
                  </a:extLst>
                </a:gridCol>
                <a:gridCol w="1851602">
                  <a:extLst>
                    <a:ext uri="{9D8B030D-6E8A-4147-A177-3AD203B41FA5}">
                      <a16:colId xmlns:a16="http://schemas.microsoft.com/office/drawing/2014/main" val="98106504"/>
                    </a:ext>
                  </a:extLst>
                </a:gridCol>
              </a:tblGrid>
              <a:tr h="306215">
                <a:tc gridSpan="6">
                  <a:txBody>
                    <a:bodyPr/>
                    <a:lstStyle/>
                    <a:p>
                      <a:pPr algn="ctr"/>
                      <a:r>
                        <a:rPr lang="en-GB" sz="1800" b="1" dirty="0">
                          <a:latin typeface="Arial" panose="020B0604020202020204" pitchFamily="34" charset="0"/>
                          <a:cs typeface="Arial" panose="020B0604020202020204" pitchFamily="34" charset="0"/>
                        </a:rPr>
                        <a:t>Key Indicator 4 - Broader experience of a range of sports and activities offered to all pupils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GB" sz="1100" i="1"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GB" sz="1100" i="1"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GB" sz="1100" i="1"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GB" sz="1100" i="1"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GB" sz="1100" i="1"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30897317"/>
                  </a:ext>
                </a:extLst>
              </a:tr>
              <a:tr h="306215">
                <a:tc>
                  <a:txBody>
                    <a:bodyPr/>
                    <a:lstStyle/>
                    <a:p>
                      <a:endParaRPr lang="en-GB" sz="12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sz="1100" i="1" dirty="0">
                          <a:latin typeface="Arial" panose="020B0604020202020204" pitchFamily="34" charset="0"/>
                          <a:cs typeface="Arial" panose="020B0604020202020204" pitchFamily="34" charset="0"/>
                        </a:rPr>
                        <a:t>What are we going to</a:t>
                      </a:r>
                      <a:r>
                        <a:rPr lang="en-GB" sz="1100" i="1" baseline="0" dirty="0">
                          <a:latin typeface="Arial" panose="020B0604020202020204" pitchFamily="34" charset="0"/>
                          <a:cs typeface="Arial" panose="020B0604020202020204" pitchFamily="34" charset="0"/>
                        </a:rPr>
                        <a:t> do:</a:t>
                      </a:r>
                      <a:endParaRPr lang="en-GB" sz="1100" i="1"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sz="1100" i="1" dirty="0">
                          <a:latin typeface="Arial" panose="020B0604020202020204" pitchFamily="34" charset="0"/>
                          <a:cs typeface="Arial" panose="020B0604020202020204" pitchFamily="34" charset="0"/>
                        </a:rPr>
                        <a:t>What</a:t>
                      </a:r>
                      <a:r>
                        <a:rPr lang="en-GB" sz="1100" i="1" baseline="0" dirty="0">
                          <a:latin typeface="Arial" panose="020B0604020202020204" pitchFamily="34" charset="0"/>
                          <a:cs typeface="Arial" panose="020B0604020202020204" pitchFamily="34" charset="0"/>
                        </a:rPr>
                        <a:t> steps will we take to achieve this:</a:t>
                      </a:r>
                      <a:endParaRPr lang="en-GB" sz="1100" i="1"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sz="1100" i="1" baseline="0" dirty="0">
                          <a:latin typeface="Arial" panose="020B0604020202020204" pitchFamily="34" charset="0"/>
                          <a:cs typeface="Arial" panose="020B0604020202020204" pitchFamily="34" charset="0"/>
                        </a:rPr>
                        <a:t>Fund allocation</a:t>
                      </a:r>
                      <a:endParaRPr lang="en-GB" sz="1100" i="1"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sz="1100" i="1" dirty="0">
                          <a:latin typeface="Arial" panose="020B0604020202020204" pitchFamily="34" charset="0"/>
                          <a:cs typeface="Arial" panose="020B0604020202020204" pitchFamily="34" charset="0"/>
                        </a:rPr>
                        <a:t>How</a:t>
                      </a:r>
                      <a:r>
                        <a:rPr lang="en-GB" sz="1100" i="1" baseline="0" dirty="0">
                          <a:latin typeface="Arial" panose="020B0604020202020204" pitchFamily="34" charset="0"/>
                          <a:cs typeface="Arial" panose="020B0604020202020204" pitchFamily="34" charset="0"/>
                        </a:rPr>
                        <a:t> will this help our pupils:</a:t>
                      </a:r>
                      <a:endParaRPr lang="en-GB" sz="1100" i="1"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sz="1100" i="1" dirty="0">
                          <a:latin typeface="Arial" panose="020B0604020202020204" pitchFamily="34" charset="0"/>
                          <a:cs typeface="Arial" panose="020B0604020202020204" pitchFamily="34" charset="0"/>
                        </a:rPr>
                        <a:t>Was</a:t>
                      </a:r>
                      <a:r>
                        <a:rPr lang="en-GB" sz="1100" i="1" baseline="0" dirty="0">
                          <a:latin typeface="Arial" panose="020B0604020202020204" pitchFamily="34" charset="0"/>
                          <a:cs typeface="Arial" panose="020B0604020202020204" pitchFamily="34" charset="0"/>
                        </a:rPr>
                        <a:t> this successful:</a:t>
                      </a:r>
                      <a:endParaRPr lang="en-GB" sz="1100" i="1"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82505494"/>
                  </a:ext>
                </a:extLst>
              </a:tr>
              <a:tr h="1223958">
                <a:tc>
                  <a:txBody>
                    <a:bodyPr/>
                    <a:lstStyle/>
                    <a:p>
                      <a:r>
                        <a:rPr lang="en-GB" sz="1200" dirty="0">
                          <a:latin typeface="Arial" panose="020B0604020202020204" pitchFamily="34" charset="0"/>
                          <a:cs typeface="Arial" panose="020B0604020202020204" pitchFamily="34" charset="0"/>
                        </a:rPr>
                        <a:t>4.1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Refresh the current supply of school PE equipment by identifying any missing/damaged equipment and providing replacements.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•Conduct audit of existing resources/equipment in the PE store and identify and damaged or missing resources.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•Procurement of resources in line with the audit to enhance the PE provision within school</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r>
                        <a:rPr lang="en-GB" sz="1000" b="1" dirty="0">
                          <a:latin typeface="Arial" panose="020B0604020202020204" pitchFamily="34" charset="0"/>
                          <a:cs typeface="Arial" panose="020B0604020202020204" pitchFamily="34" charset="0"/>
                        </a:rPr>
                        <a:t>£300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r>
                        <a:rPr lang="en-GB" sz="1000" dirty="0">
                          <a:latin typeface="Arial" panose="020B0604020202020204" pitchFamily="34" charset="0"/>
                          <a:cs typeface="Arial" panose="020B0604020202020204" pitchFamily="34" charset="0"/>
                        </a:rPr>
                        <a:t>•Provides an enhanced range of PE activities/opportunities tor</a:t>
                      </a:r>
                      <a:r>
                        <a:rPr lang="en-GB" sz="1000" baseline="0" dirty="0">
                          <a:latin typeface="Arial" panose="020B0604020202020204" pitchFamily="34" charset="0"/>
                          <a:cs typeface="Arial" panose="020B0604020202020204" pitchFamily="34" charset="0"/>
                        </a:rPr>
                        <a:t> pupils to experience</a:t>
                      </a:r>
                    </a:p>
                    <a:p>
                      <a:r>
                        <a:rPr lang="en-GB" sz="1000" dirty="0">
                          <a:latin typeface="Arial" panose="020B0604020202020204" pitchFamily="34" charset="0"/>
                          <a:cs typeface="Arial" panose="020B0604020202020204" pitchFamily="34" charset="0"/>
                        </a:rPr>
                        <a:t>•Broadens the</a:t>
                      </a:r>
                      <a:r>
                        <a:rPr lang="en-GB" sz="1000" baseline="0" dirty="0">
                          <a:latin typeface="Arial" panose="020B0604020202020204" pitchFamily="34" charset="0"/>
                          <a:cs typeface="Arial" panose="020B0604020202020204" pitchFamily="34" charset="0"/>
                        </a:rPr>
                        <a:t> pupil experience of PE &amp; sports</a:t>
                      </a:r>
                    </a:p>
                    <a:p>
                      <a:r>
                        <a:rPr lang="en-GB" sz="1000" dirty="0">
                          <a:latin typeface="Arial" panose="020B0604020202020204" pitchFamily="34" charset="0"/>
                          <a:cs typeface="Arial" panose="020B0604020202020204" pitchFamily="34" charset="0"/>
                        </a:rPr>
                        <a:t>•Helps towards</a:t>
                      </a:r>
                      <a:r>
                        <a:rPr lang="en-GB" sz="1000" baseline="0" dirty="0">
                          <a:latin typeface="Arial" panose="020B0604020202020204" pitchFamily="34" charset="0"/>
                          <a:cs typeface="Arial" panose="020B0604020202020204" pitchFamily="34" charset="0"/>
                        </a:rPr>
                        <a:t> developing a love of physical activity and PE</a:t>
                      </a:r>
                      <a:endParaRPr lang="en-GB" sz="10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171450" indent="-171450">
                        <a:buFont typeface="Arial" panose="020B0604020202020204" pitchFamily="34" charset="0"/>
                        <a:buChar char="•"/>
                      </a:pPr>
                      <a:r>
                        <a:rPr lang="en-GB" sz="1000" dirty="0">
                          <a:latin typeface="Arial" panose="020B0604020202020204" pitchFamily="34" charset="0"/>
                          <a:cs typeface="Arial" panose="020B0604020202020204" pitchFamily="34" charset="0"/>
                        </a:rPr>
                        <a:t>Pupils continued to access a wide range of equipment during break times and PE lessons. </a:t>
                      </a:r>
                    </a:p>
                    <a:p>
                      <a:pPr marL="171450" indent="-171450">
                        <a:buFont typeface="Arial" panose="020B0604020202020204" pitchFamily="34" charset="0"/>
                        <a:buChar char="•"/>
                      </a:pPr>
                      <a:r>
                        <a:rPr lang="en-GB" sz="1000" dirty="0">
                          <a:latin typeface="Arial" panose="020B0604020202020204" pitchFamily="34" charset="0"/>
                          <a:cs typeface="Arial" panose="020B0604020202020204" pitchFamily="34" charset="0"/>
                        </a:rPr>
                        <a:t>Activities that we know our pupils enjoy, continue to be offered.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2827529832"/>
                  </a:ext>
                </a:extLst>
              </a:tr>
              <a:tr h="1049324">
                <a:tc>
                  <a:txBody>
                    <a:bodyPr/>
                    <a:lstStyle/>
                    <a:p>
                      <a:r>
                        <a:rPr lang="en-GB" sz="1200" dirty="0">
                          <a:latin typeface="Arial" panose="020B0604020202020204" pitchFamily="34" charset="0"/>
                          <a:cs typeface="Arial" panose="020B0604020202020204" pitchFamily="34" charset="0"/>
                        </a:rPr>
                        <a:t>4.2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Financial support in meeting the costs associated with travel to and from external PE/sports/games events &amp; additional staffing costs.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Costs also associated with additional staff to facilitate participation in physical activity.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r>
                        <a:rPr lang="en-GB" sz="1000" dirty="0">
                          <a:latin typeface="Arial" panose="020B0604020202020204" pitchFamily="34" charset="0"/>
                          <a:cs typeface="Arial" panose="020B0604020202020204" pitchFamily="34" charset="0"/>
                        </a:rPr>
                        <a:t>•Liaise with staff regarding the travel arrangements for all sporting/PE trips</a:t>
                      </a:r>
                    </a:p>
                    <a:p>
                      <a:r>
                        <a:rPr lang="en-GB" sz="1000" dirty="0">
                          <a:latin typeface="Arial" panose="020B0604020202020204" pitchFamily="34" charset="0"/>
                          <a:cs typeface="Arial" panose="020B0604020202020204" pitchFamily="34" charset="0"/>
                        </a:rPr>
                        <a:t>•Identify any additional costs that may be incurred as a result of the travel arrangements </a:t>
                      </a:r>
                    </a:p>
                    <a:p>
                      <a:r>
                        <a:rPr lang="en-GB" sz="1000" dirty="0">
                          <a:latin typeface="Arial" panose="020B0604020202020204" pitchFamily="34" charset="0"/>
                          <a:cs typeface="Arial" panose="020B0604020202020204" pitchFamily="34" charset="0"/>
                        </a:rPr>
                        <a:t>•Liaise with school business manager to contribute towards school’s minibus upkeep</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r>
                        <a:rPr lang="en-GB" sz="1000" b="1" dirty="0">
                          <a:latin typeface="Arial" panose="020B0604020202020204" pitchFamily="34" charset="0"/>
                          <a:cs typeface="Arial" panose="020B0604020202020204" pitchFamily="34" charset="0"/>
                        </a:rPr>
                        <a:t>£2000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r>
                        <a:rPr lang="en-GB" sz="1000" dirty="0">
                          <a:latin typeface="Arial" panose="020B0604020202020204" pitchFamily="34" charset="0"/>
                          <a:cs typeface="Arial" panose="020B0604020202020204" pitchFamily="34" charset="0"/>
                        </a:rPr>
                        <a:t>•Ensures that travel expenses are not a barrier for pupils participating in</a:t>
                      </a:r>
                      <a:r>
                        <a:rPr lang="en-GB" sz="1000" baseline="0" dirty="0">
                          <a:latin typeface="Arial" panose="020B0604020202020204" pitchFamily="34" charset="0"/>
                          <a:cs typeface="Arial" panose="020B0604020202020204" pitchFamily="34" charset="0"/>
                        </a:rPr>
                        <a:t> sporting events</a:t>
                      </a:r>
                      <a:endParaRPr lang="en-GB" sz="1000" dirty="0">
                        <a:latin typeface="Arial" panose="020B0604020202020204" pitchFamily="34" charset="0"/>
                        <a:cs typeface="Arial" panose="020B0604020202020204" pitchFamily="34" charset="0"/>
                      </a:endParaRPr>
                    </a:p>
                    <a:p>
                      <a:r>
                        <a:rPr lang="en-GB" sz="1000" dirty="0">
                          <a:latin typeface="Arial" panose="020B0604020202020204" pitchFamily="34" charset="0"/>
                          <a:cs typeface="Arial" panose="020B0604020202020204" pitchFamily="34" charset="0"/>
                        </a:rPr>
                        <a:t>•Maintains the schools primary transport method for travelling to sports</a:t>
                      </a:r>
                      <a:r>
                        <a:rPr lang="en-GB" sz="1000" baseline="0" dirty="0">
                          <a:latin typeface="Arial" panose="020B0604020202020204" pitchFamily="34" charset="0"/>
                          <a:cs typeface="Arial" panose="020B0604020202020204" pitchFamily="34" charset="0"/>
                        </a:rPr>
                        <a:t> events</a:t>
                      </a:r>
                      <a:endParaRPr lang="en-GB" sz="10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171450" indent="-171450">
                        <a:buFont typeface="Arial" panose="020B0604020202020204" pitchFamily="34" charset="0"/>
                        <a:buChar char="•"/>
                      </a:pPr>
                      <a:r>
                        <a:rPr lang="en-GB" sz="1000" dirty="0">
                          <a:latin typeface="Arial" panose="020B0604020202020204" pitchFamily="34" charset="0"/>
                          <a:cs typeface="Arial" panose="020B0604020202020204" pitchFamily="34" charset="0"/>
                        </a:rPr>
                        <a:t>Supported pupils to participate in a range of activities and gain valuable community based experiences.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976480473"/>
                  </a:ext>
                </a:extLst>
              </a:tr>
              <a:tr h="952979">
                <a:tc>
                  <a:txBody>
                    <a:bodyPr/>
                    <a:lstStyle/>
                    <a:p>
                      <a:r>
                        <a:rPr lang="en-GB" sz="1200" dirty="0">
                          <a:latin typeface="Arial" panose="020B0604020202020204" pitchFamily="34" charset="0"/>
                          <a:cs typeface="Arial" panose="020B0604020202020204" pitchFamily="34" charset="0"/>
                        </a:rPr>
                        <a:t>4.3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0" marR="0" lvl="0" indent="0" algn="l" defTabSz="914400" rtl="0" eaLnBrk="1" fontAlgn="auto" latinLnBrk="0" hangingPunct="1">
                        <a:lnSpc>
                          <a:spcPts val="1285"/>
                        </a:lnSpc>
                        <a:spcBef>
                          <a:spcPts val="0"/>
                        </a:spcBef>
                        <a:spcAft>
                          <a:spcPts val="0"/>
                        </a:spcAft>
                        <a:buClrTx/>
                        <a:buSzTx/>
                        <a:buFont typeface="Symbol" panose="05050102010706020507" pitchFamily="18" charset="2"/>
                        <a:buNone/>
                        <a:tabLst/>
                        <a:defRPr/>
                      </a:pPr>
                      <a:endParaRPr kumimoji="0" lang="en-GB" sz="10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171450" indent="-171450">
                        <a:buFont typeface="Arial" panose="020B0604020202020204" pitchFamily="34" charset="0"/>
                        <a:buChar char="•"/>
                      </a:pPr>
                      <a:endParaRPr lang="en-GB" sz="10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0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171450" indent="-171450">
                        <a:buFont typeface="Arial" panose="020B0604020202020204" pitchFamily="34" charset="0"/>
                        <a:buChar char="•"/>
                      </a:pPr>
                      <a:endParaRPr lang="en-GB" sz="10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endParaRPr lang="en-GB" sz="10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300677703"/>
                  </a:ext>
                </a:extLst>
              </a:tr>
            </a:tbl>
          </a:graphicData>
        </a:graphic>
      </p:graphicFrame>
      <p:sp>
        <p:nvSpPr>
          <p:cNvPr id="12" name="Frame 11">
            <a:extLst>
              <a:ext uri="{FF2B5EF4-FFF2-40B4-BE49-F238E27FC236}">
                <a16:creationId xmlns:a16="http://schemas.microsoft.com/office/drawing/2014/main" id="{827224C6-A25C-4F4B-A064-99464D58CB40}"/>
              </a:ext>
            </a:extLst>
          </p:cNvPr>
          <p:cNvSpPr/>
          <p:nvPr/>
        </p:nvSpPr>
        <p:spPr>
          <a:xfrm>
            <a:off x="0" y="1"/>
            <a:ext cx="12192000" cy="6858000"/>
          </a:xfrm>
          <a:prstGeom prst="frame">
            <a:avLst>
              <a:gd name="adj1" fmla="val 2208"/>
            </a:avLst>
          </a:prstGeom>
          <a:solidFill>
            <a:schemeClr val="accent4">
              <a:lumMod val="40000"/>
              <a:lumOff val="60000"/>
            </a:schemeClr>
          </a:solid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graphicFrame>
        <p:nvGraphicFramePr>
          <p:cNvPr id="15" name="Table 14">
            <a:extLst>
              <a:ext uri="{FF2B5EF4-FFF2-40B4-BE49-F238E27FC236}">
                <a16:creationId xmlns:a16="http://schemas.microsoft.com/office/drawing/2014/main" id="{1AE2623E-86A6-4E41-8E0A-C983EE46BC70}"/>
              </a:ext>
            </a:extLst>
          </p:cNvPr>
          <p:cNvGraphicFramePr>
            <a:graphicFrameLocks noGrp="1"/>
          </p:cNvGraphicFramePr>
          <p:nvPr>
            <p:extLst>
              <p:ext uri="{D42A27DB-BD31-4B8C-83A1-F6EECF244321}">
                <p14:modId xmlns:p14="http://schemas.microsoft.com/office/powerpoint/2010/main" val="1174580555"/>
              </p:ext>
            </p:extLst>
          </p:nvPr>
        </p:nvGraphicFramePr>
        <p:xfrm>
          <a:off x="310055" y="4310713"/>
          <a:ext cx="11571887" cy="2304656"/>
        </p:xfrm>
        <a:graphic>
          <a:graphicData uri="http://schemas.openxmlformats.org/drawingml/2006/table">
            <a:tbl>
              <a:tblPr firstRow="1" bandRow="1">
                <a:tableStyleId>{2D5ABB26-0587-4C30-8999-92F81FD0307C}</a:tableStyleId>
              </a:tblPr>
              <a:tblGrid>
                <a:gridCol w="428149">
                  <a:extLst>
                    <a:ext uri="{9D8B030D-6E8A-4147-A177-3AD203B41FA5}">
                      <a16:colId xmlns:a16="http://schemas.microsoft.com/office/drawing/2014/main" val="714060936"/>
                    </a:ext>
                  </a:extLst>
                </a:gridCol>
                <a:gridCol w="2577440">
                  <a:extLst>
                    <a:ext uri="{9D8B030D-6E8A-4147-A177-3AD203B41FA5}">
                      <a16:colId xmlns:a16="http://schemas.microsoft.com/office/drawing/2014/main" val="4188419027"/>
                    </a:ext>
                  </a:extLst>
                </a:gridCol>
                <a:gridCol w="3010665">
                  <a:extLst>
                    <a:ext uri="{9D8B030D-6E8A-4147-A177-3AD203B41FA5}">
                      <a16:colId xmlns:a16="http://schemas.microsoft.com/office/drawing/2014/main" val="1284137533"/>
                    </a:ext>
                  </a:extLst>
                </a:gridCol>
                <a:gridCol w="1646859">
                  <a:extLst>
                    <a:ext uri="{9D8B030D-6E8A-4147-A177-3AD203B41FA5}">
                      <a16:colId xmlns:a16="http://schemas.microsoft.com/office/drawing/2014/main" val="405696373"/>
                    </a:ext>
                  </a:extLst>
                </a:gridCol>
                <a:gridCol w="2015588">
                  <a:extLst>
                    <a:ext uri="{9D8B030D-6E8A-4147-A177-3AD203B41FA5}">
                      <a16:colId xmlns:a16="http://schemas.microsoft.com/office/drawing/2014/main" val="3327348098"/>
                    </a:ext>
                  </a:extLst>
                </a:gridCol>
                <a:gridCol w="1893186">
                  <a:extLst>
                    <a:ext uri="{9D8B030D-6E8A-4147-A177-3AD203B41FA5}">
                      <a16:colId xmlns:a16="http://schemas.microsoft.com/office/drawing/2014/main" val="98106504"/>
                    </a:ext>
                  </a:extLst>
                </a:gridCol>
              </a:tblGrid>
              <a:tr h="323456">
                <a:tc gridSpan="6">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800" b="1" dirty="0">
                          <a:latin typeface="Arial" panose="020B0604020202020204" pitchFamily="34" charset="0"/>
                          <a:cs typeface="Arial" panose="020B0604020202020204" pitchFamily="34" charset="0"/>
                        </a:rPr>
                        <a:t>Key Indicator 5 - </a:t>
                      </a:r>
                      <a:r>
                        <a:rPr lang="en-GB" sz="1800" b="1" dirty="0">
                          <a:ln w="0"/>
                          <a:solidFill>
                            <a:prstClr val="black"/>
                          </a:solidFill>
                          <a:effectLst>
                            <a:outerShdw blurRad="38100" dist="38100" dir="2700000" algn="tl">
                              <a:srgbClr val="000000">
                                <a:alpha val="38000"/>
                              </a:srgbClr>
                            </a:outerShdw>
                          </a:effectLst>
                        </a:rPr>
                        <a:t>Increased participation in competitive sport</a:t>
                      </a:r>
                      <a:endParaRPr lang="en-US" sz="1800" b="1" dirty="0">
                        <a:ln w="0"/>
                        <a:solidFill>
                          <a:prstClr val="black"/>
                        </a:solidFill>
                        <a:effectLst>
                          <a:outerShdw blurRad="38100" dist="38100" dir="2700000" algn="tl">
                            <a:srgbClr val="000000">
                              <a:alpha val="38000"/>
                            </a:srgbClr>
                          </a:outerShdw>
                        </a:effectLs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GB" sz="1100" i="1"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GB" sz="1100" i="1"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GB" sz="1100" i="1"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GB" sz="1100" i="1"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GB" sz="1100" i="1"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41076942"/>
                  </a:ext>
                </a:extLst>
              </a:tr>
              <a:tr h="323456">
                <a:tc>
                  <a:txBody>
                    <a:bodyPr/>
                    <a:lstStyle/>
                    <a:p>
                      <a:endParaRPr lang="en-GB" sz="12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sz="1100" i="1" dirty="0">
                          <a:latin typeface="Arial" panose="020B0604020202020204" pitchFamily="34" charset="0"/>
                          <a:cs typeface="Arial" panose="020B0604020202020204" pitchFamily="34" charset="0"/>
                        </a:rPr>
                        <a:t>What are we going to</a:t>
                      </a:r>
                      <a:r>
                        <a:rPr lang="en-GB" sz="1100" i="1" baseline="0" dirty="0">
                          <a:latin typeface="Arial" panose="020B0604020202020204" pitchFamily="34" charset="0"/>
                          <a:cs typeface="Arial" panose="020B0604020202020204" pitchFamily="34" charset="0"/>
                        </a:rPr>
                        <a:t> do:</a:t>
                      </a:r>
                      <a:endParaRPr lang="en-GB" sz="1100" i="1"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sz="1100" i="1" dirty="0">
                          <a:latin typeface="Arial" panose="020B0604020202020204" pitchFamily="34" charset="0"/>
                          <a:cs typeface="Arial" panose="020B0604020202020204" pitchFamily="34" charset="0"/>
                        </a:rPr>
                        <a:t>What</a:t>
                      </a:r>
                      <a:r>
                        <a:rPr lang="en-GB" sz="1100" i="1" baseline="0" dirty="0">
                          <a:latin typeface="Arial" panose="020B0604020202020204" pitchFamily="34" charset="0"/>
                          <a:cs typeface="Arial" panose="020B0604020202020204" pitchFamily="34" charset="0"/>
                        </a:rPr>
                        <a:t> steps will we take to achieve this:</a:t>
                      </a:r>
                      <a:endParaRPr lang="en-GB" sz="1100" i="1"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sz="1100" i="1" baseline="0" dirty="0">
                          <a:latin typeface="Arial" panose="020B0604020202020204" pitchFamily="34" charset="0"/>
                          <a:cs typeface="Arial" panose="020B0604020202020204" pitchFamily="34" charset="0"/>
                        </a:rPr>
                        <a:t>Fund allocation &amp;</a:t>
                      </a:r>
                      <a:endParaRPr lang="en-GB" sz="1100" i="1"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sz="1100" i="1" dirty="0">
                          <a:latin typeface="Arial" panose="020B0604020202020204" pitchFamily="34" charset="0"/>
                          <a:cs typeface="Arial" panose="020B0604020202020204" pitchFamily="34" charset="0"/>
                        </a:rPr>
                        <a:t>How</a:t>
                      </a:r>
                      <a:r>
                        <a:rPr lang="en-GB" sz="1100" i="1" baseline="0" dirty="0">
                          <a:latin typeface="Arial" panose="020B0604020202020204" pitchFamily="34" charset="0"/>
                          <a:cs typeface="Arial" panose="020B0604020202020204" pitchFamily="34" charset="0"/>
                        </a:rPr>
                        <a:t> will this help our pupils:</a:t>
                      </a:r>
                      <a:endParaRPr lang="en-GB" sz="1100" i="1"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sz="1100" i="1" dirty="0">
                          <a:latin typeface="Arial" panose="020B0604020202020204" pitchFamily="34" charset="0"/>
                          <a:cs typeface="Arial" panose="020B0604020202020204" pitchFamily="34" charset="0"/>
                        </a:rPr>
                        <a:t>Was</a:t>
                      </a:r>
                      <a:r>
                        <a:rPr lang="en-GB" sz="1100" i="1" baseline="0" dirty="0">
                          <a:latin typeface="Arial" panose="020B0604020202020204" pitchFamily="34" charset="0"/>
                          <a:cs typeface="Arial" panose="020B0604020202020204" pitchFamily="34" charset="0"/>
                        </a:rPr>
                        <a:t> this successful:</a:t>
                      </a:r>
                      <a:endParaRPr lang="en-GB" sz="1100" i="1"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82505494"/>
                  </a:ext>
                </a:extLst>
              </a:tr>
              <a:tr h="1527573">
                <a:tc>
                  <a:txBody>
                    <a:bodyPr/>
                    <a:lstStyle/>
                    <a:p>
                      <a:r>
                        <a:rPr lang="en-GB" sz="1200" dirty="0">
                          <a:latin typeface="Arial" panose="020B0604020202020204" pitchFamily="34" charset="0"/>
                          <a:cs typeface="Arial" panose="020B0604020202020204" pitchFamily="34" charset="0"/>
                        </a:rPr>
                        <a:t>5.1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Pupils to participate in a competitive sports events held at external venues.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Pupils will experience competing against pupils from other schools and engaging in competitive games.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Pupils to develop an understanding of the value of winning and taking part.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•PE lead to liaise with Warrington Brough Council school sports lead regarding the events.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Class teacher to plan the trip alongside PE lead.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Additional staffing to be allocated to ensure all pupils can engage with the trip and that there is a safe ration throughout.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r>
                        <a:rPr lang="en-GB" sz="1000" b="1" dirty="0">
                          <a:latin typeface="Arial" panose="020B0604020202020204" pitchFamily="34" charset="0"/>
                          <a:cs typeface="Arial" panose="020B0604020202020204" pitchFamily="34" charset="0"/>
                        </a:rPr>
                        <a:t>£200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•Pupils get a feel and desire for competitive sports</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000" dirty="0">
                          <a:latin typeface="Arial" panose="020B0604020202020204" pitchFamily="34" charset="0"/>
                          <a:cs typeface="Arial" panose="020B0604020202020204" pitchFamily="34" charset="0"/>
                        </a:rPr>
                        <a:t>•Pupils are given the opportunity to participate and succeed at their own level</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000" dirty="0">
                          <a:latin typeface="Arial" panose="020B0604020202020204" pitchFamily="34" charset="0"/>
                          <a:cs typeface="Arial" panose="020B0604020202020204" pitchFamily="34" charset="0"/>
                        </a:rPr>
                        <a:t>•Experience a variety of competitive activities/races</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000" dirty="0">
                          <a:latin typeface="Arial" panose="020B0604020202020204" pitchFamily="34" charset="0"/>
                          <a:cs typeface="Arial" panose="020B0604020202020204" pitchFamily="34" charset="0"/>
                        </a:rPr>
                        <a:t>Engage and mix with pupils from other schools.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171450" indent="-171450">
                        <a:buFont typeface="Arial" panose="020B0604020202020204" pitchFamily="34" charset="0"/>
                        <a:buChar char="•"/>
                      </a:pPr>
                      <a:r>
                        <a:rPr lang="en-GB" sz="1000" dirty="0">
                          <a:latin typeface="Arial" panose="020B0604020202020204" pitchFamily="34" charset="0"/>
                          <a:cs typeface="Arial" panose="020B0604020202020204" pitchFamily="34" charset="0"/>
                        </a:rPr>
                        <a:t>Pupils engaged in a number of semi-competitive events throughout the year. </a:t>
                      </a:r>
                    </a:p>
                    <a:p>
                      <a:pPr marL="171450" indent="-171450">
                        <a:buFont typeface="Arial" panose="020B0604020202020204" pitchFamily="34" charset="0"/>
                        <a:buChar char="•"/>
                      </a:pPr>
                      <a:r>
                        <a:rPr lang="en-GB" sz="1000" dirty="0">
                          <a:latin typeface="Arial" panose="020B0604020202020204" pitchFamily="34" charset="0"/>
                          <a:cs typeface="Arial" panose="020B0604020202020204" pitchFamily="34" charset="0"/>
                        </a:rPr>
                        <a:t>They gained experience of competitive sport in a friendly environment. </a:t>
                      </a:r>
                    </a:p>
                    <a:p>
                      <a:pPr marL="171450" indent="-171450">
                        <a:buFont typeface="Arial" panose="020B0604020202020204" pitchFamily="34" charset="0"/>
                        <a:buChar char="•"/>
                      </a:pPr>
                      <a:r>
                        <a:rPr lang="en-GB" sz="1000" dirty="0">
                          <a:latin typeface="Arial" panose="020B0604020202020204" pitchFamily="34" charset="0"/>
                          <a:cs typeface="Arial" panose="020B0604020202020204" pitchFamily="34" charset="0"/>
                        </a:rPr>
                        <a:t>Celebrated their own achievements with individual medals.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2827529832"/>
                  </a:ext>
                </a:extLst>
              </a:tr>
            </a:tbl>
          </a:graphicData>
        </a:graphic>
      </p:graphicFrame>
    </p:spTree>
    <p:extLst>
      <p:ext uri="{BB962C8B-B14F-4D97-AF65-F5344CB8AC3E}">
        <p14:creationId xmlns:p14="http://schemas.microsoft.com/office/powerpoint/2010/main" val="13429075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stretch>
            <a:fillRect/>
          </a:stretch>
        </p:blipFill>
        <p:spPr>
          <a:xfrm>
            <a:off x="1397381" y="1811723"/>
            <a:ext cx="9397238" cy="3234556"/>
          </a:xfrm>
          <a:prstGeom prst="rect">
            <a:avLst/>
          </a:prstGeom>
        </p:spPr>
      </p:pic>
      <p:sp>
        <p:nvSpPr>
          <p:cNvPr id="5" name="Frame 4">
            <a:extLst>
              <a:ext uri="{FF2B5EF4-FFF2-40B4-BE49-F238E27FC236}">
                <a16:creationId xmlns:a16="http://schemas.microsoft.com/office/drawing/2014/main" id="{72CCBCCE-1F5E-4F1A-B981-512F8B2B3669}"/>
              </a:ext>
            </a:extLst>
          </p:cNvPr>
          <p:cNvSpPr/>
          <p:nvPr/>
        </p:nvSpPr>
        <p:spPr>
          <a:xfrm>
            <a:off x="0" y="1"/>
            <a:ext cx="12192000" cy="6858000"/>
          </a:xfrm>
          <a:prstGeom prst="frame">
            <a:avLst>
              <a:gd name="adj1" fmla="val 2208"/>
            </a:avLst>
          </a:prstGeom>
          <a:solidFill>
            <a:schemeClr val="accent4">
              <a:lumMod val="40000"/>
              <a:lumOff val="60000"/>
            </a:schemeClr>
          </a:solid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Tree>
    <p:extLst>
      <p:ext uri="{BB962C8B-B14F-4D97-AF65-F5344CB8AC3E}">
        <p14:creationId xmlns:p14="http://schemas.microsoft.com/office/powerpoint/2010/main" val="25535848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1902</TotalTime>
  <Words>2036</Words>
  <Application>Microsoft Office PowerPoint</Application>
  <PresentationFormat>Widescreen</PresentationFormat>
  <Paragraphs>201</Paragraphs>
  <Slides>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Calibri</vt:lpstr>
      <vt:lpstr>Calibri Light</vt:lpstr>
      <vt:lpstr>Symbol</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Windows User</dc:creator>
  <cp:lastModifiedBy>Dale Holden</cp:lastModifiedBy>
  <cp:revision>308</cp:revision>
  <cp:lastPrinted>2021-11-10T15:16:10Z</cp:lastPrinted>
  <dcterms:created xsi:type="dcterms:W3CDTF">2019-05-07T09:49:05Z</dcterms:created>
  <dcterms:modified xsi:type="dcterms:W3CDTF">2022-07-26T13:02:16Z</dcterms:modified>
</cp:coreProperties>
</file>