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6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00"/>
        <p:cNvGrpSpPr/>
        <p:nvPr/>
      </p:nvGrpSpPr>
      <p:grpSpPr>
        <a:xfrm>
          <a:off x="0" y="0"/>
          <a:ext cx="0" cy="0"/>
          <a:chOff x="0" y="0"/>
          <a:chExt cx="0" cy="0"/>
        </a:xfrm>
      </p:grpSpPr>
      <p:sp>
        <p:nvSpPr>
          <p:cNvPr id="29701" name="Google Shape;29701;n"/>
          <p:cNvSpPr txBox="1">
            <a:spLocks noGrp="1"/>
          </p:cNvSpPr>
          <p:nvPr>
            <p:ph type="hdr" idx="2"/>
          </p:nvPr>
        </p:nvSpPr>
        <p:spPr>
          <a:xfrm>
            <a:off x="0" y="0"/>
            <a:ext cx="2945700" cy="498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02" name="Google Shape;29702;n"/>
          <p:cNvSpPr txBox="1">
            <a:spLocks noGrp="1"/>
          </p:cNvSpPr>
          <p:nvPr>
            <p:ph type="dt" idx="10"/>
          </p:nvPr>
        </p:nvSpPr>
        <p:spPr>
          <a:xfrm>
            <a:off x="3850443" y="0"/>
            <a:ext cx="2945700" cy="498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03" name="Google Shape;29703;n"/>
          <p:cNvSpPr>
            <a:spLocks noGrp="1" noRot="1" noChangeAspect="1"/>
          </p:cNvSpPr>
          <p:nvPr>
            <p:ph type="sldImg" idx="3"/>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04" name="Google Shape;29704;n"/>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29705" name="Google Shape;29705;n"/>
          <p:cNvSpPr txBox="1">
            <a:spLocks noGrp="1"/>
          </p:cNvSpPr>
          <p:nvPr>
            <p:ph type="ftr" idx="11"/>
          </p:nvPr>
        </p:nvSpPr>
        <p:spPr>
          <a:xfrm>
            <a:off x="0" y="9428584"/>
            <a:ext cx="2945700" cy="498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06" name="Google Shape;29706;n"/>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82"/>
        <p:cNvGrpSpPr/>
        <p:nvPr/>
      </p:nvGrpSpPr>
      <p:grpSpPr>
        <a:xfrm>
          <a:off x="0" y="0"/>
          <a:ext cx="0" cy="0"/>
          <a:chOff x="0" y="0"/>
          <a:chExt cx="0" cy="0"/>
        </a:xfrm>
      </p:grpSpPr>
      <p:sp>
        <p:nvSpPr>
          <p:cNvPr id="29783" name="Google Shape;29783;p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84" name="Google Shape;29784;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1"/>
        <p:cNvGrpSpPr/>
        <p:nvPr/>
      </p:nvGrpSpPr>
      <p:grpSpPr>
        <a:xfrm>
          <a:off x="0" y="0"/>
          <a:ext cx="0" cy="0"/>
          <a:chOff x="0" y="0"/>
          <a:chExt cx="0" cy="0"/>
        </a:xfrm>
      </p:grpSpPr>
      <p:sp>
        <p:nvSpPr>
          <p:cNvPr id="29852" name="Google Shape;29852;p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53" name="Google Shape;29853;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8"/>
        <p:cNvGrpSpPr/>
        <p:nvPr/>
      </p:nvGrpSpPr>
      <p:grpSpPr>
        <a:xfrm>
          <a:off x="0" y="0"/>
          <a:ext cx="0" cy="0"/>
          <a:chOff x="0" y="0"/>
          <a:chExt cx="0" cy="0"/>
        </a:xfrm>
      </p:grpSpPr>
      <p:sp>
        <p:nvSpPr>
          <p:cNvPr id="29859" name="Google Shape;29859;p1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60" name="Google Shape;29860;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64"/>
        <p:cNvGrpSpPr/>
        <p:nvPr/>
      </p:nvGrpSpPr>
      <p:grpSpPr>
        <a:xfrm>
          <a:off x="0" y="0"/>
          <a:ext cx="0" cy="0"/>
          <a:chOff x="0" y="0"/>
          <a:chExt cx="0" cy="0"/>
        </a:xfrm>
      </p:grpSpPr>
      <p:sp>
        <p:nvSpPr>
          <p:cNvPr id="29865" name="Google Shape;29865;p1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66" name="Google Shape;29866;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71"/>
        <p:cNvGrpSpPr/>
        <p:nvPr/>
      </p:nvGrpSpPr>
      <p:grpSpPr>
        <a:xfrm>
          <a:off x="0" y="0"/>
          <a:ext cx="0" cy="0"/>
          <a:chOff x="0" y="0"/>
          <a:chExt cx="0" cy="0"/>
        </a:xfrm>
      </p:grpSpPr>
      <p:sp>
        <p:nvSpPr>
          <p:cNvPr id="29872" name="Google Shape;29872;p12: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73" name="Google Shape;29873;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78"/>
        <p:cNvGrpSpPr/>
        <p:nvPr/>
      </p:nvGrpSpPr>
      <p:grpSpPr>
        <a:xfrm>
          <a:off x="0" y="0"/>
          <a:ext cx="0" cy="0"/>
          <a:chOff x="0" y="0"/>
          <a:chExt cx="0" cy="0"/>
        </a:xfrm>
      </p:grpSpPr>
      <p:sp>
        <p:nvSpPr>
          <p:cNvPr id="29879" name="Google Shape;29879;p13: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80" name="Google Shape;29880;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85"/>
        <p:cNvGrpSpPr/>
        <p:nvPr/>
      </p:nvGrpSpPr>
      <p:grpSpPr>
        <a:xfrm>
          <a:off x="0" y="0"/>
          <a:ext cx="0" cy="0"/>
          <a:chOff x="0" y="0"/>
          <a:chExt cx="0" cy="0"/>
        </a:xfrm>
      </p:grpSpPr>
      <p:sp>
        <p:nvSpPr>
          <p:cNvPr id="29886" name="Google Shape;29886;p14: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87" name="Google Shape;29887;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91"/>
        <p:cNvGrpSpPr/>
        <p:nvPr/>
      </p:nvGrpSpPr>
      <p:grpSpPr>
        <a:xfrm>
          <a:off x="0" y="0"/>
          <a:ext cx="0" cy="0"/>
          <a:chOff x="0" y="0"/>
          <a:chExt cx="0" cy="0"/>
        </a:xfrm>
      </p:grpSpPr>
      <p:sp>
        <p:nvSpPr>
          <p:cNvPr id="29892" name="Google Shape;29892;p1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93" name="Google Shape;29893;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97"/>
        <p:cNvGrpSpPr/>
        <p:nvPr/>
      </p:nvGrpSpPr>
      <p:grpSpPr>
        <a:xfrm>
          <a:off x="0" y="0"/>
          <a:ext cx="0" cy="0"/>
          <a:chOff x="0" y="0"/>
          <a:chExt cx="0" cy="0"/>
        </a:xfrm>
      </p:grpSpPr>
      <p:sp>
        <p:nvSpPr>
          <p:cNvPr id="29898" name="Google Shape;29898;p1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99" name="Google Shape;29899;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4"/>
        <p:cNvGrpSpPr/>
        <p:nvPr/>
      </p:nvGrpSpPr>
      <p:grpSpPr>
        <a:xfrm>
          <a:off x="0" y="0"/>
          <a:ext cx="0" cy="0"/>
          <a:chOff x="0" y="0"/>
          <a:chExt cx="0" cy="0"/>
        </a:xfrm>
      </p:grpSpPr>
      <p:sp>
        <p:nvSpPr>
          <p:cNvPr id="29905" name="Google Shape;29905;p17: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06" name="Google Shape;29906;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7"/>
        <p:cNvGrpSpPr/>
        <p:nvPr/>
      </p:nvGrpSpPr>
      <p:grpSpPr>
        <a:xfrm>
          <a:off x="0" y="0"/>
          <a:ext cx="0" cy="0"/>
          <a:chOff x="0" y="0"/>
          <a:chExt cx="0" cy="0"/>
        </a:xfrm>
      </p:grpSpPr>
      <p:sp>
        <p:nvSpPr>
          <p:cNvPr id="29918" name="Google Shape;29918;p18: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19" name="Google Shape;2991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93"/>
        <p:cNvGrpSpPr/>
        <p:nvPr/>
      </p:nvGrpSpPr>
      <p:grpSpPr>
        <a:xfrm>
          <a:off x="0" y="0"/>
          <a:ext cx="0" cy="0"/>
          <a:chOff x="0" y="0"/>
          <a:chExt cx="0" cy="0"/>
        </a:xfrm>
      </p:grpSpPr>
      <p:sp>
        <p:nvSpPr>
          <p:cNvPr id="29794" name="Google Shape;29794;p2: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95" name="Google Shape;2979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24"/>
        <p:cNvGrpSpPr/>
        <p:nvPr/>
      </p:nvGrpSpPr>
      <p:grpSpPr>
        <a:xfrm>
          <a:off x="0" y="0"/>
          <a:ext cx="0" cy="0"/>
          <a:chOff x="0" y="0"/>
          <a:chExt cx="0" cy="0"/>
        </a:xfrm>
      </p:grpSpPr>
      <p:sp>
        <p:nvSpPr>
          <p:cNvPr id="29925" name="Google Shape;29925;p1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26" name="Google Shape;29926;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32"/>
        <p:cNvGrpSpPr/>
        <p:nvPr/>
      </p:nvGrpSpPr>
      <p:grpSpPr>
        <a:xfrm>
          <a:off x="0" y="0"/>
          <a:ext cx="0" cy="0"/>
          <a:chOff x="0" y="0"/>
          <a:chExt cx="0" cy="0"/>
        </a:xfrm>
      </p:grpSpPr>
      <p:sp>
        <p:nvSpPr>
          <p:cNvPr id="29933" name="Google Shape;29933;p2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34" name="Google Shape;29934;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39"/>
        <p:cNvGrpSpPr/>
        <p:nvPr/>
      </p:nvGrpSpPr>
      <p:grpSpPr>
        <a:xfrm>
          <a:off x="0" y="0"/>
          <a:ext cx="0" cy="0"/>
          <a:chOff x="0" y="0"/>
          <a:chExt cx="0" cy="0"/>
        </a:xfrm>
      </p:grpSpPr>
      <p:sp>
        <p:nvSpPr>
          <p:cNvPr id="29940" name="Google Shape;29940;p2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41" name="Google Shape;2994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49"/>
        <p:cNvGrpSpPr/>
        <p:nvPr/>
      </p:nvGrpSpPr>
      <p:grpSpPr>
        <a:xfrm>
          <a:off x="0" y="0"/>
          <a:ext cx="0" cy="0"/>
          <a:chOff x="0" y="0"/>
          <a:chExt cx="0" cy="0"/>
        </a:xfrm>
      </p:grpSpPr>
      <p:sp>
        <p:nvSpPr>
          <p:cNvPr id="29950" name="Google Shape;29950;p22: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51" name="Google Shape;29951;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56"/>
        <p:cNvGrpSpPr/>
        <p:nvPr/>
      </p:nvGrpSpPr>
      <p:grpSpPr>
        <a:xfrm>
          <a:off x="0" y="0"/>
          <a:ext cx="0" cy="0"/>
          <a:chOff x="0" y="0"/>
          <a:chExt cx="0" cy="0"/>
        </a:xfrm>
      </p:grpSpPr>
      <p:sp>
        <p:nvSpPr>
          <p:cNvPr id="29957" name="Google Shape;29957;p23: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58" name="Google Shape;2995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62"/>
        <p:cNvGrpSpPr/>
        <p:nvPr/>
      </p:nvGrpSpPr>
      <p:grpSpPr>
        <a:xfrm>
          <a:off x="0" y="0"/>
          <a:ext cx="0" cy="0"/>
          <a:chOff x="0" y="0"/>
          <a:chExt cx="0" cy="0"/>
        </a:xfrm>
      </p:grpSpPr>
      <p:sp>
        <p:nvSpPr>
          <p:cNvPr id="29963" name="Google Shape;29963;p24: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64" name="Google Shape;29964;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69"/>
        <p:cNvGrpSpPr/>
        <p:nvPr/>
      </p:nvGrpSpPr>
      <p:grpSpPr>
        <a:xfrm>
          <a:off x="0" y="0"/>
          <a:ext cx="0" cy="0"/>
          <a:chOff x="0" y="0"/>
          <a:chExt cx="0" cy="0"/>
        </a:xfrm>
      </p:grpSpPr>
      <p:sp>
        <p:nvSpPr>
          <p:cNvPr id="29970" name="Google Shape;29970;p2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71" name="Google Shape;29971;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76"/>
        <p:cNvGrpSpPr/>
        <p:nvPr/>
      </p:nvGrpSpPr>
      <p:grpSpPr>
        <a:xfrm>
          <a:off x="0" y="0"/>
          <a:ext cx="0" cy="0"/>
          <a:chOff x="0" y="0"/>
          <a:chExt cx="0" cy="0"/>
        </a:xfrm>
      </p:grpSpPr>
      <p:sp>
        <p:nvSpPr>
          <p:cNvPr id="29977" name="Google Shape;29977;p2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78" name="Google Shape;29978;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83"/>
        <p:cNvGrpSpPr/>
        <p:nvPr/>
      </p:nvGrpSpPr>
      <p:grpSpPr>
        <a:xfrm>
          <a:off x="0" y="0"/>
          <a:ext cx="0" cy="0"/>
          <a:chOff x="0" y="0"/>
          <a:chExt cx="0" cy="0"/>
        </a:xfrm>
      </p:grpSpPr>
      <p:sp>
        <p:nvSpPr>
          <p:cNvPr id="29984" name="Google Shape;29984;p27: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85" name="Google Shape;29985;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0"/>
        <p:cNvGrpSpPr/>
        <p:nvPr/>
      </p:nvGrpSpPr>
      <p:grpSpPr>
        <a:xfrm>
          <a:off x="0" y="0"/>
          <a:ext cx="0" cy="0"/>
          <a:chOff x="0" y="0"/>
          <a:chExt cx="0" cy="0"/>
        </a:xfrm>
      </p:grpSpPr>
      <p:sp>
        <p:nvSpPr>
          <p:cNvPr id="29991" name="Google Shape;29991;p28: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92" name="Google Shape;29992;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00"/>
        <p:cNvGrpSpPr/>
        <p:nvPr/>
      </p:nvGrpSpPr>
      <p:grpSpPr>
        <a:xfrm>
          <a:off x="0" y="0"/>
          <a:ext cx="0" cy="0"/>
          <a:chOff x="0" y="0"/>
          <a:chExt cx="0" cy="0"/>
        </a:xfrm>
      </p:grpSpPr>
      <p:sp>
        <p:nvSpPr>
          <p:cNvPr id="29801" name="Google Shape;29801;p3: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02" name="Google Shape;2980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3"/>
        <p:cNvGrpSpPr/>
        <p:nvPr/>
      </p:nvGrpSpPr>
      <p:grpSpPr>
        <a:xfrm>
          <a:off x="0" y="0"/>
          <a:ext cx="0" cy="0"/>
          <a:chOff x="0" y="0"/>
          <a:chExt cx="0" cy="0"/>
        </a:xfrm>
      </p:grpSpPr>
      <p:sp>
        <p:nvSpPr>
          <p:cNvPr id="30004" name="Google Shape;30004;p2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05" name="Google Shape;30005;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0"/>
        <p:cNvGrpSpPr/>
        <p:nvPr/>
      </p:nvGrpSpPr>
      <p:grpSpPr>
        <a:xfrm>
          <a:off x="0" y="0"/>
          <a:ext cx="0" cy="0"/>
          <a:chOff x="0" y="0"/>
          <a:chExt cx="0" cy="0"/>
        </a:xfrm>
      </p:grpSpPr>
      <p:sp>
        <p:nvSpPr>
          <p:cNvPr id="30011" name="Google Shape;30011;p3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12" name="Google Shape;30012;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22"/>
        <p:cNvGrpSpPr/>
        <p:nvPr/>
      </p:nvGrpSpPr>
      <p:grpSpPr>
        <a:xfrm>
          <a:off x="0" y="0"/>
          <a:ext cx="0" cy="0"/>
          <a:chOff x="0" y="0"/>
          <a:chExt cx="0" cy="0"/>
        </a:xfrm>
      </p:grpSpPr>
      <p:sp>
        <p:nvSpPr>
          <p:cNvPr id="30023" name="Google Shape;30023;p3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24" name="Google Shape;30024;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07"/>
        <p:cNvGrpSpPr/>
        <p:nvPr/>
      </p:nvGrpSpPr>
      <p:grpSpPr>
        <a:xfrm>
          <a:off x="0" y="0"/>
          <a:ext cx="0" cy="0"/>
          <a:chOff x="0" y="0"/>
          <a:chExt cx="0" cy="0"/>
        </a:xfrm>
      </p:grpSpPr>
      <p:sp>
        <p:nvSpPr>
          <p:cNvPr id="29808" name="Google Shape;29808;g552cd05504e9fb33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09" name="Google Shape;29809;g552cd05504e9fb33_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10" name="Google Shape;29810;g552cd05504e9fb33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5"/>
        <p:cNvGrpSpPr/>
        <p:nvPr/>
      </p:nvGrpSpPr>
      <p:grpSpPr>
        <a:xfrm>
          <a:off x="0" y="0"/>
          <a:ext cx="0" cy="0"/>
          <a:chOff x="0" y="0"/>
          <a:chExt cx="0" cy="0"/>
        </a:xfrm>
      </p:grpSpPr>
      <p:sp>
        <p:nvSpPr>
          <p:cNvPr id="29816" name="Google Shape;29816;p4: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17" name="Google Shape;29817;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22"/>
        <p:cNvGrpSpPr/>
        <p:nvPr/>
      </p:nvGrpSpPr>
      <p:grpSpPr>
        <a:xfrm>
          <a:off x="0" y="0"/>
          <a:ext cx="0" cy="0"/>
          <a:chOff x="0" y="0"/>
          <a:chExt cx="0" cy="0"/>
        </a:xfrm>
      </p:grpSpPr>
      <p:sp>
        <p:nvSpPr>
          <p:cNvPr id="29823" name="Google Shape;29823;p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24" name="Google Shape;29824;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29"/>
        <p:cNvGrpSpPr/>
        <p:nvPr/>
      </p:nvGrpSpPr>
      <p:grpSpPr>
        <a:xfrm>
          <a:off x="0" y="0"/>
          <a:ext cx="0" cy="0"/>
          <a:chOff x="0" y="0"/>
          <a:chExt cx="0" cy="0"/>
        </a:xfrm>
      </p:grpSpPr>
      <p:sp>
        <p:nvSpPr>
          <p:cNvPr id="29830" name="Google Shape;29830;p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31" name="Google Shape;2983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37"/>
        <p:cNvGrpSpPr/>
        <p:nvPr/>
      </p:nvGrpSpPr>
      <p:grpSpPr>
        <a:xfrm>
          <a:off x="0" y="0"/>
          <a:ext cx="0" cy="0"/>
          <a:chOff x="0" y="0"/>
          <a:chExt cx="0" cy="0"/>
        </a:xfrm>
      </p:grpSpPr>
      <p:sp>
        <p:nvSpPr>
          <p:cNvPr id="29838" name="Google Shape;29838;p7: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39" name="Google Shape;2983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4"/>
        <p:cNvGrpSpPr/>
        <p:nvPr/>
      </p:nvGrpSpPr>
      <p:grpSpPr>
        <a:xfrm>
          <a:off x="0" y="0"/>
          <a:ext cx="0" cy="0"/>
          <a:chOff x="0" y="0"/>
          <a:chExt cx="0" cy="0"/>
        </a:xfrm>
      </p:grpSpPr>
      <p:sp>
        <p:nvSpPr>
          <p:cNvPr id="29845" name="Google Shape;29845;p8: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46" name="Google Shape;29846;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713"/>
        <p:cNvGrpSpPr/>
        <p:nvPr/>
      </p:nvGrpSpPr>
      <p:grpSpPr>
        <a:xfrm>
          <a:off x="0" y="0"/>
          <a:ext cx="0" cy="0"/>
          <a:chOff x="0" y="0"/>
          <a:chExt cx="0" cy="0"/>
        </a:xfrm>
      </p:grpSpPr>
      <p:sp>
        <p:nvSpPr>
          <p:cNvPr id="29714" name="Google Shape;29714;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15" name="Google Shape;29715;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16" name="Google Shape;29716;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17" name="Google Shape;29717;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18" name="Google Shape;29718;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70"/>
        <p:cNvGrpSpPr/>
        <p:nvPr/>
      </p:nvGrpSpPr>
      <p:grpSpPr>
        <a:xfrm>
          <a:off x="0" y="0"/>
          <a:ext cx="0" cy="0"/>
          <a:chOff x="0" y="0"/>
          <a:chExt cx="0" cy="0"/>
        </a:xfrm>
      </p:grpSpPr>
      <p:sp>
        <p:nvSpPr>
          <p:cNvPr id="29771" name="Google Shape;29771;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72" name="Google Shape;29772;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73" name="Google Shape;29773;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74" name="Google Shape;29774;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75" name="Google Shape;29775;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776"/>
        <p:cNvGrpSpPr/>
        <p:nvPr/>
      </p:nvGrpSpPr>
      <p:grpSpPr>
        <a:xfrm>
          <a:off x="0" y="0"/>
          <a:ext cx="0" cy="0"/>
          <a:chOff x="0" y="0"/>
          <a:chExt cx="0" cy="0"/>
        </a:xfrm>
      </p:grpSpPr>
      <p:sp>
        <p:nvSpPr>
          <p:cNvPr id="29777" name="Google Shape;29777;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78" name="Google Shape;29778;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79" name="Google Shape;29779;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80" name="Google Shape;29780;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81" name="Google Shape;29781;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719"/>
        <p:cNvGrpSpPr/>
        <p:nvPr/>
      </p:nvGrpSpPr>
      <p:grpSpPr>
        <a:xfrm>
          <a:off x="0" y="0"/>
          <a:ext cx="0" cy="0"/>
          <a:chOff x="0" y="0"/>
          <a:chExt cx="0" cy="0"/>
        </a:xfrm>
      </p:grpSpPr>
      <p:sp>
        <p:nvSpPr>
          <p:cNvPr id="29720" name="Google Shape;29720;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21" name="Google Shape;29721;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9722" name="Google Shape;29722;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23" name="Google Shape;29723;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24" name="Google Shape;29724;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725"/>
        <p:cNvGrpSpPr/>
        <p:nvPr/>
      </p:nvGrpSpPr>
      <p:grpSpPr>
        <a:xfrm>
          <a:off x="0" y="0"/>
          <a:ext cx="0" cy="0"/>
          <a:chOff x="0" y="0"/>
          <a:chExt cx="0" cy="0"/>
        </a:xfrm>
      </p:grpSpPr>
      <p:sp>
        <p:nvSpPr>
          <p:cNvPr id="29726" name="Google Shape;29726;p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27" name="Google Shape;29727;p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728" name="Google Shape;29728;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29" name="Google Shape;29729;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30" name="Google Shape;29730;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731"/>
        <p:cNvGrpSpPr/>
        <p:nvPr/>
      </p:nvGrpSpPr>
      <p:grpSpPr>
        <a:xfrm>
          <a:off x="0" y="0"/>
          <a:ext cx="0" cy="0"/>
          <a:chOff x="0" y="0"/>
          <a:chExt cx="0" cy="0"/>
        </a:xfrm>
      </p:grpSpPr>
      <p:sp>
        <p:nvSpPr>
          <p:cNvPr id="29732" name="Google Shape;29732;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33" name="Google Shape;29733;p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34" name="Google Shape;29734;p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35" name="Google Shape;297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36" name="Google Shape;297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37" name="Google Shape;2973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738"/>
        <p:cNvGrpSpPr/>
        <p:nvPr/>
      </p:nvGrpSpPr>
      <p:grpSpPr>
        <a:xfrm>
          <a:off x="0" y="0"/>
          <a:ext cx="0" cy="0"/>
          <a:chOff x="0" y="0"/>
          <a:chExt cx="0" cy="0"/>
        </a:xfrm>
      </p:grpSpPr>
      <p:sp>
        <p:nvSpPr>
          <p:cNvPr id="29739" name="Google Shape;29739;p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40" name="Google Shape;29740;p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741" name="Google Shape;29741;p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42" name="Google Shape;29742;p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9743" name="Google Shape;29743;p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744" name="Google Shape;29744;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45" name="Google Shape;29745;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46" name="Google Shape;29746;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47"/>
        <p:cNvGrpSpPr/>
        <p:nvPr/>
      </p:nvGrpSpPr>
      <p:grpSpPr>
        <a:xfrm>
          <a:off x="0" y="0"/>
          <a:ext cx="0" cy="0"/>
          <a:chOff x="0" y="0"/>
          <a:chExt cx="0" cy="0"/>
        </a:xfrm>
      </p:grpSpPr>
      <p:sp>
        <p:nvSpPr>
          <p:cNvPr id="29748" name="Google Shape;29748;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49" name="Google Shape;2974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50" name="Google Shape;29750;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51" name="Google Shape;29751;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752"/>
        <p:cNvGrpSpPr/>
        <p:nvPr/>
      </p:nvGrpSpPr>
      <p:grpSpPr>
        <a:xfrm>
          <a:off x="0" y="0"/>
          <a:ext cx="0" cy="0"/>
          <a:chOff x="0" y="0"/>
          <a:chExt cx="0" cy="0"/>
        </a:xfrm>
      </p:grpSpPr>
      <p:sp>
        <p:nvSpPr>
          <p:cNvPr id="29753" name="Google Shape;2975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54" name="Google Shape;29754;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55" name="Google Shape;29755;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756"/>
        <p:cNvGrpSpPr/>
        <p:nvPr/>
      </p:nvGrpSpPr>
      <p:grpSpPr>
        <a:xfrm>
          <a:off x="0" y="0"/>
          <a:ext cx="0" cy="0"/>
          <a:chOff x="0" y="0"/>
          <a:chExt cx="0" cy="0"/>
        </a:xfrm>
      </p:grpSpPr>
      <p:sp>
        <p:nvSpPr>
          <p:cNvPr id="29757" name="Google Shape;29757;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58" name="Google Shape;29758;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9759" name="Google Shape;29759;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9760" name="Google Shape;29760;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61" name="Google Shape;29761;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62" name="Google Shape;29762;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763"/>
        <p:cNvGrpSpPr/>
        <p:nvPr/>
      </p:nvGrpSpPr>
      <p:grpSpPr>
        <a:xfrm>
          <a:off x="0" y="0"/>
          <a:ext cx="0" cy="0"/>
          <a:chOff x="0" y="0"/>
          <a:chExt cx="0" cy="0"/>
        </a:xfrm>
      </p:grpSpPr>
      <p:sp>
        <p:nvSpPr>
          <p:cNvPr id="29764" name="Google Shape;29764;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65" name="Google Shape;29765;p10"/>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766" name="Google Shape;29766;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9767" name="Google Shape;29767;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68" name="Google Shape;29768;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69" name="Google Shape;29769;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07"/>
        <p:cNvGrpSpPr/>
        <p:nvPr/>
      </p:nvGrpSpPr>
      <p:grpSpPr>
        <a:xfrm>
          <a:off x="0" y="0"/>
          <a:ext cx="0" cy="0"/>
          <a:chOff x="0" y="0"/>
          <a:chExt cx="0" cy="0"/>
        </a:xfrm>
      </p:grpSpPr>
      <p:sp>
        <p:nvSpPr>
          <p:cNvPr id="29708" name="Google Shape;29708;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709" name="Google Shape;29709;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10" name="Google Shape;29710;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11" name="Google Shape;29711;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712" name="Google Shape;29712;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youtube.com/watch?v=TOAcdbDFj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search?term=playdough+recip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85"/>
        <p:cNvGrpSpPr/>
        <p:nvPr/>
      </p:nvGrpSpPr>
      <p:grpSpPr>
        <a:xfrm>
          <a:off x="0" y="0"/>
          <a:ext cx="0" cy="0"/>
          <a:chOff x="0" y="0"/>
          <a:chExt cx="0" cy="0"/>
        </a:xfrm>
      </p:grpSpPr>
      <p:sp>
        <p:nvSpPr>
          <p:cNvPr id="29786" name="Google Shape;29786;p13"/>
          <p:cNvSpPr txBox="1">
            <a:spLocks noGrp="1"/>
          </p:cNvSpPr>
          <p:nvPr>
            <p:ph type="title"/>
          </p:nvPr>
        </p:nvSpPr>
        <p:spPr>
          <a:xfrm>
            <a:off x="866336" y="154110"/>
            <a:ext cx="10515600" cy="471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0350"/>
              <a:buFont typeface="Calibri"/>
              <a:buNone/>
            </a:pPr>
            <a:r>
              <a:rPr lang="en-GB" sz="10350" b="1" u="sng"/>
              <a:t>Home learning ideas for Keller students!</a:t>
            </a:r>
            <a:endParaRPr/>
          </a:p>
        </p:txBody>
      </p:sp>
      <p:grpSp>
        <p:nvGrpSpPr>
          <p:cNvPr id="29787" name="Google Shape;29787;p13"/>
          <p:cNvGrpSpPr/>
          <p:nvPr/>
        </p:nvGrpSpPr>
        <p:grpSpPr>
          <a:xfrm>
            <a:off x="604910" y="5509360"/>
            <a:ext cx="11127683" cy="1158745"/>
            <a:chOff x="642935" y="4100939"/>
            <a:chExt cx="5572200" cy="699008"/>
          </a:xfrm>
        </p:grpSpPr>
        <p:cxnSp>
          <p:nvCxnSpPr>
            <p:cNvPr id="29788" name="Google Shape;29788;p13"/>
            <p:cNvCxnSpPr/>
            <p:nvPr/>
          </p:nvCxnSpPr>
          <p:spPr>
            <a:xfrm>
              <a:off x="642935" y="4781347"/>
              <a:ext cx="5572200" cy="18600"/>
            </a:xfrm>
            <a:prstGeom prst="straightConnector1">
              <a:avLst/>
            </a:prstGeom>
            <a:noFill/>
            <a:ln w="9525" cap="flat" cmpd="sng">
              <a:solidFill>
                <a:schemeClr val="accent1"/>
              </a:solidFill>
              <a:prstDash val="solid"/>
              <a:miter lim="800000"/>
              <a:headEnd type="none" w="sm" len="sm"/>
              <a:tailEnd type="none" w="sm" len="sm"/>
            </a:ln>
          </p:spPr>
        </p:cxnSp>
        <p:pic>
          <p:nvPicPr>
            <p:cNvPr id="29789" name="Google Shape;29789;p13"/>
            <p:cNvPicPr preferRelativeResize="0"/>
            <p:nvPr/>
          </p:nvPicPr>
          <p:blipFill rotWithShape="1">
            <a:blip r:embed="rId3">
              <a:alphaModFix/>
            </a:blip>
            <a:srcRect/>
            <a:stretch/>
          </p:blipFill>
          <p:spPr>
            <a:xfrm>
              <a:off x="727543" y="4143177"/>
              <a:ext cx="250651" cy="596376"/>
            </a:xfrm>
            <a:prstGeom prst="rect">
              <a:avLst/>
            </a:prstGeom>
            <a:noFill/>
            <a:ln>
              <a:noFill/>
            </a:ln>
          </p:spPr>
        </p:pic>
        <p:pic>
          <p:nvPicPr>
            <p:cNvPr id="29790" name="Google Shape;29790;p13"/>
            <p:cNvPicPr preferRelativeResize="0"/>
            <p:nvPr/>
          </p:nvPicPr>
          <p:blipFill rotWithShape="1">
            <a:blip r:embed="rId4">
              <a:alphaModFix/>
            </a:blip>
            <a:srcRect/>
            <a:stretch/>
          </p:blipFill>
          <p:spPr>
            <a:xfrm>
              <a:off x="978194" y="4112535"/>
              <a:ext cx="308346" cy="647916"/>
            </a:xfrm>
            <a:prstGeom prst="rect">
              <a:avLst/>
            </a:prstGeom>
            <a:noFill/>
            <a:ln>
              <a:noFill/>
            </a:ln>
          </p:spPr>
        </p:pic>
        <p:pic>
          <p:nvPicPr>
            <p:cNvPr id="29791" name="Google Shape;29791;p13"/>
            <p:cNvPicPr preferRelativeResize="0"/>
            <p:nvPr/>
          </p:nvPicPr>
          <p:blipFill rotWithShape="1">
            <a:blip r:embed="rId5">
              <a:alphaModFix/>
            </a:blip>
            <a:srcRect l="18515" t="16012" r="22480" b="15526"/>
            <a:stretch/>
          </p:blipFill>
          <p:spPr>
            <a:xfrm>
              <a:off x="5130222" y="4100939"/>
              <a:ext cx="1022926" cy="669775"/>
            </a:xfrm>
            <a:prstGeom prst="rect">
              <a:avLst/>
            </a:prstGeom>
            <a:noFill/>
            <a:ln>
              <a:noFill/>
            </a:ln>
          </p:spPr>
        </p:pic>
        <p:sp>
          <p:nvSpPr>
            <p:cNvPr id="29792" name="Google Shape;29792;p13"/>
            <p:cNvSpPr/>
            <p:nvPr/>
          </p:nvSpPr>
          <p:spPr>
            <a:xfrm>
              <a:off x="2814489" y="4147675"/>
              <a:ext cx="1229100" cy="546600"/>
            </a:xfrm>
            <a:prstGeom prst="rect">
              <a:avLst/>
            </a:prstGeom>
            <a:noFill/>
            <a:ln>
              <a:noFill/>
            </a:ln>
          </p:spPr>
          <p:txBody>
            <a:bodyPr spcFirstLastPara="1" wrap="square" lIns="74275" tIns="37125" rIns="74275" bIns="37125" anchor="t" anchorCtr="0">
              <a:spAutoFit/>
            </a:bodyPr>
            <a:lstStyle/>
            <a:p>
              <a:pPr marL="0" marR="0" lvl="0" indent="0" algn="ctr" rtl="0">
                <a:spcBef>
                  <a:spcPts val="0"/>
                </a:spcBef>
                <a:spcAft>
                  <a:spcPts val="0"/>
                </a:spcAft>
                <a:buNone/>
              </a:pPr>
              <a:r>
                <a:rPr lang="en-GB" sz="5400" b="1" i="0" u="none" strike="noStrike" cap="none">
                  <a:solidFill>
                    <a:srgbClr val="7030A0"/>
                  </a:solidFill>
                  <a:effectLst>
                    <a:outerShdw blurRad="12700" dist="38100" dir="2700000" algn="tl" rotWithShape="0">
                      <a:srgbClr val="9CC2E5">
                        <a:alpha val="100000"/>
                      </a:srgbClr>
                    </a:outerShdw>
                  </a:effectLst>
                  <a:latin typeface="Calibri"/>
                  <a:ea typeface="Calibri"/>
                  <a:cs typeface="Calibri"/>
                  <a:sym typeface="Calibri"/>
                </a:rPr>
                <a:t>Keller</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54"/>
        <p:cNvGrpSpPr/>
        <p:nvPr/>
      </p:nvGrpSpPr>
      <p:grpSpPr>
        <a:xfrm>
          <a:off x="0" y="0"/>
          <a:ext cx="0" cy="0"/>
          <a:chOff x="0" y="0"/>
          <a:chExt cx="0" cy="0"/>
        </a:xfrm>
      </p:grpSpPr>
      <p:sp>
        <p:nvSpPr>
          <p:cNvPr id="29855" name="Google Shape;29855;p22"/>
          <p:cNvSpPr txBox="1">
            <a:spLocks noGrp="1"/>
          </p:cNvSpPr>
          <p:nvPr>
            <p:ph type="title"/>
          </p:nvPr>
        </p:nvSpPr>
        <p:spPr>
          <a:xfrm>
            <a:off x="838200" y="196313"/>
            <a:ext cx="10515600" cy="1325700"/>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Chocolate Easter egg nest cakes</a:t>
            </a:r>
            <a:endParaRPr/>
          </a:p>
        </p:txBody>
      </p:sp>
      <p:sp>
        <p:nvSpPr>
          <p:cNvPr id="29856" name="Google Shape;29856;p22"/>
          <p:cNvSpPr/>
          <p:nvPr/>
        </p:nvSpPr>
        <p:spPr>
          <a:xfrm>
            <a:off x="457200" y="1648876"/>
            <a:ext cx="11353800" cy="4801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a:solidFill>
                  <a:srgbClr val="000000"/>
                </a:solidFill>
                <a:latin typeface="Calibri"/>
                <a:ea typeface="Calibri"/>
                <a:cs typeface="Calibri"/>
                <a:sym typeface="Calibri"/>
              </a:rPr>
              <a:t>As Easer is approaching we had some exciting recipes we were planning on following in our cooking lessons at school, here’s a </a:t>
            </a:r>
            <a:r>
              <a:rPr lang="en-GB" sz="1800">
                <a:solidFill>
                  <a:srgbClr val="000000"/>
                </a:solidFill>
                <a:latin typeface="Calibri"/>
                <a:ea typeface="Calibri"/>
                <a:cs typeface="Calibri"/>
                <a:sym typeface="Calibri"/>
              </a:rPr>
              <a:t>easy one to follow at home</a:t>
            </a:r>
            <a:r>
              <a:rPr lang="en-GB" sz="1800" b="0" i="0" u="none" strike="noStrike">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a:p>
            <a:pPr marL="0" marR="0" lvl="0" indent="0" algn="ctr"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a:solidFill>
                  <a:srgbClr val="000000"/>
                </a:solidFill>
                <a:latin typeface="Calibri"/>
                <a:ea typeface="Calibri"/>
                <a:cs typeface="Calibri"/>
                <a:sym typeface="Calibri"/>
              </a:rPr>
              <a:t>Ingredients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225g/8oz plain chocolate, broken into pieces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2 tbsp golden syrup</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50g/2oz butter</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75g/3oz cornflakes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36 mini chocolate eggs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Method</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Line a 12-hole fairy cake tin with paper cases.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Melt the chocolate, golden syrup and butter in a bowl set over a pan of gently simmering water, (do not let the base of the bowl touch the water). Stir the mixture until smooth.</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Remove the bowl from the heat and gently stir in the cornflakes until all of the cereal is coated in the chocolate.</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Divide the mixture between the paper cases and press 3 chocolate eggs into the centre of each nest. Chill in the fridge for 1 hour, or until completely set.</a:t>
            </a:r>
            <a:endParaRPr/>
          </a:p>
        </p:txBody>
      </p:sp>
      <p:pic>
        <p:nvPicPr>
          <p:cNvPr id="29857" name="Google Shape;29857;p22" descr="Chocolate Easter egg nest cakes"/>
          <p:cNvPicPr preferRelativeResize="0"/>
          <p:nvPr/>
        </p:nvPicPr>
        <p:blipFill rotWithShape="1">
          <a:blip r:embed="rId3">
            <a:alphaModFix/>
          </a:blip>
          <a:srcRect l="34672" t="6837" r="6068" b="11953"/>
          <a:stretch/>
        </p:blipFill>
        <p:spPr>
          <a:xfrm>
            <a:off x="8851900" y="2451099"/>
            <a:ext cx="2781299" cy="21439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61"/>
        <p:cNvGrpSpPr/>
        <p:nvPr/>
      </p:nvGrpSpPr>
      <p:grpSpPr>
        <a:xfrm>
          <a:off x="0" y="0"/>
          <a:ext cx="0" cy="0"/>
          <a:chOff x="0" y="0"/>
          <a:chExt cx="0" cy="0"/>
        </a:xfrm>
      </p:grpSpPr>
      <p:pic>
        <p:nvPicPr>
          <p:cNvPr id="29862" name="Google Shape;29862;p23"/>
          <p:cNvPicPr preferRelativeResize="0"/>
          <p:nvPr/>
        </p:nvPicPr>
        <p:blipFill rotWithShape="1">
          <a:blip r:embed="rId3">
            <a:alphaModFix/>
          </a:blip>
          <a:srcRect/>
          <a:stretch/>
        </p:blipFill>
        <p:spPr>
          <a:xfrm>
            <a:off x="1881690" y="119727"/>
            <a:ext cx="9524247" cy="6618545"/>
          </a:xfrm>
          <a:prstGeom prst="rect">
            <a:avLst/>
          </a:prstGeom>
          <a:noFill/>
          <a:ln>
            <a:noFill/>
          </a:ln>
        </p:spPr>
      </p:pic>
      <p:sp>
        <p:nvSpPr>
          <p:cNvPr id="29863" name="Google Shape;29863;p23"/>
          <p:cNvSpPr txBox="1"/>
          <p:nvPr/>
        </p:nvSpPr>
        <p:spPr>
          <a:xfrm>
            <a:off x="138363" y="280737"/>
            <a:ext cx="1610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Symbols to support language.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9867"/>
        <p:cNvGrpSpPr/>
        <p:nvPr/>
      </p:nvGrpSpPr>
      <p:grpSpPr>
        <a:xfrm>
          <a:off x="0" y="0"/>
          <a:ext cx="0" cy="0"/>
          <a:chOff x="0" y="0"/>
          <a:chExt cx="0" cy="0"/>
        </a:xfrm>
      </p:grpSpPr>
      <p:sp>
        <p:nvSpPr>
          <p:cNvPr id="29868" name="Google Shape;29868;p24"/>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69" name="Google Shape;29869;p24"/>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5</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870" name="Google Shape;29870;p24"/>
          <p:cNvPicPr preferRelativeResize="0"/>
          <p:nvPr/>
        </p:nvPicPr>
        <p:blipFill rotWithShape="1">
          <a:blip r:embed="rId3">
            <a:alphaModFix/>
          </a:blip>
          <a:srcRect l="2059" t="7405" r="1703" b="6882"/>
          <a:stretch/>
        </p:blipFill>
        <p:spPr>
          <a:xfrm>
            <a:off x="768350" y="2381250"/>
            <a:ext cx="10776537" cy="11780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74"/>
        <p:cNvGrpSpPr/>
        <p:nvPr/>
      </p:nvGrpSpPr>
      <p:grpSpPr>
        <a:xfrm>
          <a:off x="0" y="0"/>
          <a:ext cx="0" cy="0"/>
          <a:chOff x="0" y="0"/>
          <a:chExt cx="0" cy="0"/>
        </a:xfrm>
      </p:grpSpPr>
      <p:sp>
        <p:nvSpPr>
          <p:cNvPr id="29875" name="Google Shape;29875;p25"/>
          <p:cNvSpPr txBox="1">
            <a:spLocks noGrp="1"/>
          </p:cNvSpPr>
          <p:nvPr>
            <p:ph type="title"/>
          </p:nvPr>
        </p:nvSpPr>
        <p:spPr>
          <a:xfrm>
            <a:off x="838200" y="196313"/>
            <a:ext cx="10515600" cy="1325700"/>
          </a:xfrm>
          <a:prstGeom prst="rect">
            <a:avLst/>
          </a:prstGeom>
          <a:solidFill>
            <a:srgbClr val="7030A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Movement</a:t>
            </a:r>
            <a:endParaRPr/>
          </a:p>
        </p:txBody>
      </p:sp>
      <p:pic>
        <p:nvPicPr>
          <p:cNvPr id="29876" name="Google Shape;29876;p25" descr="Image result for sing and grow"/>
          <p:cNvPicPr preferRelativeResize="0"/>
          <p:nvPr/>
        </p:nvPicPr>
        <p:blipFill rotWithShape="1">
          <a:blip r:embed="rId3">
            <a:alphaModFix/>
          </a:blip>
          <a:srcRect l="22314" r="22036"/>
          <a:stretch/>
        </p:blipFill>
        <p:spPr>
          <a:xfrm>
            <a:off x="1143000" y="4051523"/>
            <a:ext cx="1892300" cy="1877392"/>
          </a:xfrm>
          <a:prstGeom prst="rect">
            <a:avLst/>
          </a:prstGeom>
          <a:noFill/>
          <a:ln>
            <a:noFill/>
          </a:ln>
        </p:spPr>
      </p:pic>
      <p:sp>
        <p:nvSpPr>
          <p:cNvPr id="29877" name="Google Shape;29877;p25"/>
          <p:cNvSpPr/>
          <p:nvPr/>
        </p:nvSpPr>
        <p:spPr>
          <a:xfrm>
            <a:off x="3263900" y="1826676"/>
            <a:ext cx="8191500" cy="390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000000"/>
                </a:solidFill>
                <a:latin typeface="Calibri"/>
                <a:ea typeface="Calibri"/>
                <a:cs typeface="Calibri"/>
                <a:sym typeface="Calibri"/>
              </a:rPr>
              <a:t>Stretching</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Wherever possible spend lots of time moving, stretching, dancing and having fun!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At school we have lots of time using various pieces of equipment and on the mats. Whilst on the mats we enjoy playing instruments, exploring sensory objects and lights and playing games together.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We always begin our school day with a song called ‘Busy Body’ as part of our morning routine. Please enjoy this at home and stretch each part of your body along with the song and with family.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You will be able to find the song on youtube. It’s called ‘Busy Body’ by ‘Sing and Grow’. The link to song is </a:t>
            </a:r>
            <a:r>
              <a:rPr lang="en-GB" sz="1800" u="sng">
                <a:solidFill>
                  <a:schemeClr val="hlink"/>
                </a:solidFill>
                <a:latin typeface="Calibri"/>
                <a:ea typeface="Calibri"/>
                <a:cs typeface="Calibri"/>
                <a:sym typeface="Calibri"/>
                <a:hlinkClick r:id="rId4"/>
              </a:rPr>
              <a:t>https://www.youtube.com/watch?v=TOAcdbDFjGo</a:t>
            </a:r>
            <a:r>
              <a:rPr lang="en-GB" sz="1800">
                <a:solidFill>
                  <a:schemeClr val="dk1"/>
                </a:solidFill>
                <a:latin typeface="Calibri"/>
                <a:ea typeface="Calibri"/>
                <a:cs typeface="Calibri"/>
                <a:sym typeface="Calibri"/>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9881"/>
        <p:cNvGrpSpPr/>
        <p:nvPr/>
      </p:nvGrpSpPr>
      <p:grpSpPr>
        <a:xfrm>
          <a:off x="0" y="0"/>
          <a:ext cx="0" cy="0"/>
          <a:chOff x="0" y="0"/>
          <a:chExt cx="0" cy="0"/>
        </a:xfrm>
      </p:grpSpPr>
      <p:sp>
        <p:nvSpPr>
          <p:cNvPr id="29882" name="Google Shape;29882;p26"/>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83" name="Google Shape;29883;p26"/>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6</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884" name="Google Shape;29884;p26"/>
          <p:cNvPicPr preferRelativeResize="0"/>
          <p:nvPr/>
        </p:nvPicPr>
        <p:blipFill rotWithShape="1">
          <a:blip r:embed="rId3">
            <a:alphaModFix/>
          </a:blip>
          <a:srcRect l="3622" t="3655" r="3483" b="3104"/>
          <a:stretch/>
        </p:blipFill>
        <p:spPr>
          <a:xfrm>
            <a:off x="1313420" y="1854200"/>
            <a:ext cx="959588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88"/>
        <p:cNvGrpSpPr/>
        <p:nvPr/>
      </p:nvGrpSpPr>
      <p:grpSpPr>
        <a:xfrm>
          <a:off x="0" y="0"/>
          <a:ext cx="0" cy="0"/>
          <a:chOff x="0" y="0"/>
          <a:chExt cx="0" cy="0"/>
        </a:xfrm>
      </p:grpSpPr>
      <p:sp>
        <p:nvSpPr>
          <p:cNvPr id="29889" name="Google Shape;29889;p27"/>
          <p:cNvSpPr txBox="1">
            <a:spLocks noGrp="1"/>
          </p:cNvSpPr>
          <p:nvPr>
            <p:ph type="title"/>
          </p:nvPr>
        </p:nvSpPr>
        <p:spPr>
          <a:xfrm>
            <a:off x="838200" y="196313"/>
            <a:ext cx="10515600" cy="1325700"/>
          </a:xfrm>
          <a:prstGeom prst="rect">
            <a:avLst/>
          </a:prstGeom>
          <a:solidFill>
            <a:srgbClr val="FFFF0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Simon Says</a:t>
            </a:r>
            <a:endParaRPr/>
          </a:p>
        </p:txBody>
      </p:sp>
      <p:sp>
        <p:nvSpPr>
          <p:cNvPr id="29890" name="Google Shape;29890;p27"/>
          <p:cNvSpPr/>
          <p:nvPr/>
        </p:nvSpPr>
        <p:spPr>
          <a:xfrm>
            <a:off x="749300" y="1788576"/>
            <a:ext cx="10515600" cy="390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000000"/>
                </a:solidFill>
                <a:latin typeface="Calibri"/>
                <a:ea typeface="Calibri"/>
                <a:cs typeface="Calibri"/>
                <a:sym typeface="Calibri"/>
              </a:rPr>
              <a:t>Body awareness </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At home enjoy some fun interacting games with family members. A favourite at school is ‘Simon says’ (or you can use any name e.g. ‘mum says’, ‘Eliza says’ etc). This is another fun way we can work on our stretching.</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Either independently or with support try....</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Touch your nose</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Touch your ears</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Clap your hands</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Touch or eye point to your feet</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Make a noise</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Touch the top of your head</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Give someone a high five</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Etc.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94"/>
        <p:cNvGrpSpPr/>
        <p:nvPr/>
      </p:nvGrpSpPr>
      <p:grpSpPr>
        <a:xfrm>
          <a:off x="0" y="0"/>
          <a:ext cx="0" cy="0"/>
          <a:chOff x="0" y="0"/>
          <a:chExt cx="0" cy="0"/>
        </a:xfrm>
      </p:grpSpPr>
      <p:pic>
        <p:nvPicPr>
          <p:cNvPr id="29895" name="Google Shape;29895;p28"/>
          <p:cNvPicPr preferRelativeResize="0"/>
          <p:nvPr/>
        </p:nvPicPr>
        <p:blipFill rotWithShape="1">
          <a:blip r:embed="rId3">
            <a:alphaModFix/>
          </a:blip>
          <a:srcRect/>
          <a:stretch/>
        </p:blipFill>
        <p:spPr>
          <a:xfrm>
            <a:off x="1863224" y="168006"/>
            <a:ext cx="9385300" cy="6521988"/>
          </a:xfrm>
          <a:prstGeom prst="rect">
            <a:avLst/>
          </a:prstGeom>
          <a:noFill/>
          <a:ln>
            <a:noFill/>
          </a:ln>
        </p:spPr>
      </p:pic>
      <p:sp>
        <p:nvSpPr>
          <p:cNvPr id="29896" name="Google Shape;29896;p28"/>
          <p:cNvSpPr txBox="1"/>
          <p:nvPr/>
        </p:nvSpPr>
        <p:spPr>
          <a:xfrm>
            <a:off x="138363" y="280737"/>
            <a:ext cx="1610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Symbols to support language.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Shape 29900"/>
        <p:cNvGrpSpPr/>
        <p:nvPr/>
      </p:nvGrpSpPr>
      <p:grpSpPr>
        <a:xfrm>
          <a:off x="0" y="0"/>
          <a:ext cx="0" cy="0"/>
          <a:chOff x="0" y="0"/>
          <a:chExt cx="0" cy="0"/>
        </a:xfrm>
      </p:grpSpPr>
      <p:sp>
        <p:nvSpPr>
          <p:cNvPr id="29901" name="Google Shape;29901;p29"/>
          <p:cNvSpPr txBox="1"/>
          <p:nvPr/>
        </p:nvSpPr>
        <p:spPr>
          <a:xfrm>
            <a:off x="634983"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02" name="Google Shape;29902;p29"/>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7</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903" name="Google Shape;29903;p29"/>
          <p:cNvPicPr preferRelativeResize="0"/>
          <p:nvPr/>
        </p:nvPicPr>
        <p:blipFill rotWithShape="1">
          <a:blip r:embed="rId3">
            <a:alphaModFix/>
          </a:blip>
          <a:srcRect l="2329" t="5312" r="31667" b="5854"/>
          <a:stretch/>
        </p:blipFill>
        <p:spPr>
          <a:xfrm>
            <a:off x="1211178" y="2215801"/>
            <a:ext cx="9769642" cy="1634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07"/>
        <p:cNvGrpSpPr/>
        <p:nvPr/>
      </p:nvGrpSpPr>
      <p:grpSpPr>
        <a:xfrm>
          <a:off x="0" y="0"/>
          <a:ext cx="0" cy="0"/>
          <a:chOff x="0" y="0"/>
          <a:chExt cx="0" cy="0"/>
        </a:xfrm>
      </p:grpSpPr>
      <p:sp>
        <p:nvSpPr>
          <p:cNvPr id="29908" name="Google Shape;29908;p30"/>
          <p:cNvSpPr txBox="1">
            <a:spLocks noGrp="1"/>
          </p:cNvSpPr>
          <p:nvPr>
            <p:ph type="title"/>
          </p:nvPr>
        </p:nvSpPr>
        <p:spPr>
          <a:xfrm>
            <a:off x="838200" y="196313"/>
            <a:ext cx="10515600" cy="1325700"/>
          </a:xfrm>
          <a:prstGeom prst="rect">
            <a:avLst/>
          </a:prstGeom>
          <a:solidFill>
            <a:srgbClr val="FF339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Arts &amp; Crafts</a:t>
            </a:r>
            <a:endParaRPr/>
          </a:p>
        </p:txBody>
      </p:sp>
      <p:sp>
        <p:nvSpPr>
          <p:cNvPr id="29909" name="Google Shape;29909;p30"/>
          <p:cNvSpPr/>
          <p:nvPr/>
        </p:nvSpPr>
        <p:spPr>
          <a:xfrm>
            <a:off x="749300" y="1788576"/>
            <a:ext cx="10515600" cy="169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000000"/>
                </a:solidFill>
                <a:latin typeface="Calibri"/>
                <a:ea typeface="Calibri"/>
                <a:cs typeface="Calibri"/>
                <a:sym typeface="Calibri"/>
              </a:rPr>
              <a:t>Craft</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In class we all enjoy making different craft things to be proud off. At home if you have access to craft materials, such as paint, paper, pens etc then any kind off craft work will be much enjoyed with your family. Here’s some ideas but if you have anything else in mind then please use your own ideas. </a:t>
            </a:r>
            <a:endParaRPr/>
          </a:p>
        </p:txBody>
      </p:sp>
      <p:pic>
        <p:nvPicPr>
          <p:cNvPr id="29910" name="Google Shape;29910;p30" descr="Image result for paper plate wind catcher"/>
          <p:cNvPicPr preferRelativeResize="0"/>
          <p:nvPr/>
        </p:nvPicPr>
        <p:blipFill rotWithShape="1">
          <a:blip r:embed="rId3">
            <a:alphaModFix/>
          </a:blip>
          <a:srcRect/>
          <a:stretch/>
        </p:blipFill>
        <p:spPr>
          <a:xfrm>
            <a:off x="736233" y="4180735"/>
            <a:ext cx="1563135" cy="2347370"/>
          </a:xfrm>
          <a:prstGeom prst="rect">
            <a:avLst/>
          </a:prstGeom>
          <a:noFill/>
          <a:ln>
            <a:noFill/>
          </a:ln>
        </p:spPr>
      </p:pic>
      <p:pic>
        <p:nvPicPr>
          <p:cNvPr id="29911" name="Google Shape;29911;p30" descr="Image result for paper plate wind catcher"/>
          <p:cNvPicPr preferRelativeResize="0"/>
          <p:nvPr/>
        </p:nvPicPr>
        <p:blipFill rotWithShape="1">
          <a:blip r:embed="rId4">
            <a:alphaModFix/>
          </a:blip>
          <a:srcRect b="7364"/>
          <a:stretch/>
        </p:blipFill>
        <p:spPr>
          <a:xfrm>
            <a:off x="2390866" y="4268453"/>
            <a:ext cx="1563135" cy="2171934"/>
          </a:xfrm>
          <a:prstGeom prst="rect">
            <a:avLst/>
          </a:prstGeom>
          <a:noFill/>
          <a:ln>
            <a:noFill/>
          </a:ln>
        </p:spPr>
      </p:pic>
      <p:pic>
        <p:nvPicPr>
          <p:cNvPr id="29912" name="Google Shape;29912;p30" descr="Image result for toilet roll crafts"/>
          <p:cNvPicPr preferRelativeResize="0"/>
          <p:nvPr/>
        </p:nvPicPr>
        <p:blipFill rotWithShape="1">
          <a:blip r:embed="rId5">
            <a:alphaModFix/>
          </a:blip>
          <a:srcRect/>
          <a:stretch/>
        </p:blipFill>
        <p:spPr>
          <a:xfrm>
            <a:off x="5182728" y="3467006"/>
            <a:ext cx="1648745" cy="2803062"/>
          </a:xfrm>
          <a:prstGeom prst="rect">
            <a:avLst/>
          </a:prstGeom>
          <a:noFill/>
          <a:ln>
            <a:noFill/>
          </a:ln>
        </p:spPr>
      </p:pic>
      <p:sp>
        <p:nvSpPr>
          <p:cNvPr id="29913" name="Google Shape;29913;p30"/>
          <p:cNvSpPr txBox="1"/>
          <p:nvPr/>
        </p:nvSpPr>
        <p:spPr>
          <a:xfrm>
            <a:off x="938661" y="3748047"/>
            <a:ext cx="2802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Paper plate wind catchers</a:t>
            </a:r>
            <a:endParaRPr/>
          </a:p>
        </p:txBody>
      </p:sp>
      <p:sp>
        <p:nvSpPr>
          <p:cNvPr id="29914" name="Google Shape;29914;p30"/>
          <p:cNvSpPr txBox="1"/>
          <p:nvPr/>
        </p:nvSpPr>
        <p:spPr>
          <a:xfrm>
            <a:off x="5026551" y="6292355"/>
            <a:ext cx="250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Toilet roll butterflies</a:t>
            </a:r>
            <a:endParaRPr/>
          </a:p>
        </p:txBody>
      </p:sp>
      <p:pic>
        <p:nvPicPr>
          <p:cNvPr id="29915" name="Google Shape;29915;p30" descr="Image result for mark making kids"/>
          <p:cNvPicPr preferRelativeResize="0"/>
          <p:nvPr/>
        </p:nvPicPr>
        <p:blipFill rotWithShape="1">
          <a:blip r:embed="rId6">
            <a:alphaModFix/>
          </a:blip>
          <a:srcRect/>
          <a:stretch/>
        </p:blipFill>
        <p:spPr>
          <a:xfrm>
            <a:off x="8226765" y="4341051"/>
            <a:ext cx="3382594" cy="2026740"/>
          </a:xfrm>
          <a:prstGeom prst="rect">
            <a:avLst/>
          </a:prstGeom>
          <a:noFill/>
          <a:ln>
            <a:noFill/>
          </a:ln>
        </p:spPr>
      </p:pic>
      <p:sp>
        <p:nvSpPr>
          <p:cNvPr id="29916" name="Google Shape;29916;p30"/>
          <p:cNvSpPr txBox="1"/>
          <p:nvPr/>
        </p:nvSpPr>
        <p:spPr>
          <a:xfrm>
            <a:off x="8002592" y="3668191"/>
            <a:ext cx="44541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Mark making with paint brushes, pens, fingers, feet….use whatever you want!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9920"/>
        <p:cNvGrpSpPr/>
        <p:nvPr/>
      </p:nvGrpSpPr>
      <p:grpSpPr>
        <a:xfrm>
          <a:off x="0" y="0"/>
          <a:ext cx="0" cy="0"/>
          <a:chOff x="0" y="0"/>
          <a:chExt cx="0" cy="0"/>
        </a:xfrm>
      </p:grpSpPr>
      <p:sp>
        <p:nvSpPr>
          <p:cNvPr id="29921" name="Google Shape;29921;p31"/>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22" name="Google Shape;29922;p31"/>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8</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923" name="Google Shape;29923;p31"/>
          <p:cNvPicPr preferRelativeResize="0"/>
          <p:nvPr/>
        </p:nvPicPr>
        <p:blipFill rotWithShape="1">
          <a:blip r:embed="rId3">
            <a:alphaModFix/>
          </a:blip>
          <a:srcRect l="2303" t="4144" r="58184" b="5943"/>
          <a:stretch/>
        </p:blipFill>
        <p:spPr>
          <a:xfrm>
            <a:off x="2700911" y="1952123"/>
            <a:ext cx="6814439" cy="19410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9796"/>
        <p:cNvGrpSpPr/>
        <p:nvPr/>
      </p:nvGrpSpPr>
      <p:grpSpPr>
        <a:xfrm>
          <a:off x="0" y="0"/>
          <a:ext cx="0" cy="0"/>
          <a:chOff x="0" y="0"/>
          <a:chExt cx="0" cy="0"/>
        </a:xfrm>
      </p:grpSpPr>
      <p:sp>
        <p:nvSpPr>
          <p:cNvPr id="29797" name="Google Shape;29797;p14"/>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798" name="Google Shape;29798;p14"/>
          <p:cNvPicPr preferRelativeResize="0"/>
          <p:nvPr/>
        </p:nvPicPr>
        <p:blipFill rotWithShape="1">
          <a:blip r:embed="rId3">
            <a:alphaModFix/>
          </a:blip>
          <a:srcRect l="3144" t="5578" r="5439" b="4726"/>
          <a:stretch/>
        </p:blipFill>
        <p:spPr>
          <a:xfrm>
            <a:off x="712637" y="2391506"/>
            <a:ext cx="10832249" cy="1510999"/>
          </a:xfrm>
          <a:prstGeom prst="rect">
            <a:avLst/>
          </a:prstGeom>
          <a:noFill/>
          <a:ln>
            <a:noFill/>
          </a:ln>
        </p:spPr>
      </p:pic>
      <p:sp>
        <p:nvSpPr>
          <p:cNvPr id="29799" name="Google Shape;29799;p14"/>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b="0" u="sng">
                <a:solidFill>
                  <a:schemeClr val="dk1"/>
                </a:solidFill>
                <a:latin typeface="Calibri"/>
                <a:ea typeface="Calibri"/>
                <a:cs typeface="Calibri"/>
                <a:sym typeface="Calibri"/>
              </a:rPr>
              <a:t>Task 1</a:t>
            </a:r>
            <a:endParaRPr/>
          </a:p>
          <a:p>
            <a:pPr marL="0" marR="0" lvl="0" indent="0" algn="ctr" rtl="0">
              <a:lnSpc>
                <a:spcPct val="90000"/>
              </a:lnSpc>
              <a:spcBef>
                <a:spcPts val="1000"/>
              </a:spcBef>
              <a:spcAft>
                <a:spcPts val="0"/>
              </a:spcAft>
              <a:buClr>
                <a:schemeClr val="dk1"/>
              </a:buClr>
              <a:buSzPts val="4400"/>
              <a:buFont typeface="Arial"/>
              <a:buNone/>
            </a:pPr>
            <a:endParaRPr sz="4400" b="0" u="sng">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27"/>
        <p:cNvGrpSpPr/>
        <p:nvPr/>
      </p:nvGrpSpPr>
      <p:grpSpPr>
        <a:xfrm>
          <a:off x="0" y="0"/>
          <a:ext cx="0" cy="0"/>
          <a:chOff x="0" y="0"/>
          <a:chExt cx="0" cy="0"/>
        </a:xfrm>
      </p:grpSpPr>
      <p:sp>
        <p:nvSpPr>
          <p:cNvPr id="29928" name="Google Shape;29928;p32"/>
          <p:cNvSpPr txBox="1">
            <a:spLocks noGrp="1"/>
          </p:cNvSpPr>
          <p:nvPr>
            <p:ph type="title"/>
          </p:nvPr>
        </p:nvSpPr>
        <p:spPr>
          <a:xfrm>
            <a:off x="838200" y="196313"/>
            <a:ext cx="10515600" cy="1325700"/>
          </a:xfrm>
          <a:prstGeom prst="rect">
            <a:avLst/>
          </a:prstGeom>
          <a:solidFill>
            <a:srgbClr val="FF000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Relax!</a:t>
            </a:r>
            <a:endParaRPr/>
          </a:p>
        </p:txBody>
      </p:sp>
      <p:pic>
        <p:nvPicPr>
          <p:cNvPr id="29929" name="Google Shape;29929;p32" descr="Image result for sensory massage"/>
          <p:cNvPicPr preferRelativeResize="0"/>
          <p:nvPr/>
        </p:nvPicPr>
        <p:blipFill rotWithShape="1">
          <a:blip r:embed="rId3">
            <a:alphaModFix/>
          </a:blip>
          <a:srcRect/>
          <a:stretch/>
        </p:blipFill>
        <p:spPr>
          <a:xfrm>
            <a:off x="2970794" y="3806580"/>
            <a:ext cx="2940151" cy="2940151"/>
          </a:xfrm>
          <a:prstGeom prst="rect">
            <a:avLst/>
          </a:prstGeom>
          <a:noFill/>
          <a:ln>
            <a:noFill/>
          </a:ln>
        </p:spPr>
      </p:pic>
      <p:sp>
        <p:nvSpPr>
          <p:cNvPr id="29930" name="Google Shape;29930;p32"/>
          <p:cNvSpPr/>
          <p:nvPr/>
        </p:nvSpPr>
        <p:spPr>
          <a:xfrm>
            <a:off x="653143" y="1887050"/>
            <a:ext cx="10515600" cy="1754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At school we often enjoy some sensory massage time and this will be easy and simple to recreate at home.</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Play some soothing/relaxing music, find some hand cream or moisturiser and then enjoy some quiet time.</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If you have access to any sensory lights at home then this would be a great time to put them on and enjoy them in a dark space/room.</a:t>
            </a:r>
            <a:endParaRPr/>
          </a:p>
        </p:txBody>
      </p:sp>
      <p:pic>
        <p:nvPicPr>
          <p:cNvPr id="29931" name="Google Shape;29931;p32" descr="Image result for sensory lights"/>
          <p:cNvPicPr preferRelativeResize="0"/>
          <p:nvPr/>
        </p:nvPicPr>
        <p:blipFill rotWithShape="1">
          <a:blip r:embed="rId4">
            <a:alphaModFix/>
          </a:blip>
          <a:srcRect/>
          <a:stretch/>
        </p:blipFill>
        <p:spPr>
          <a:xfrm>
            <a:off x="6403731" y="3806580"/>
            <a:ext cx="2940146" cy="29401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9935"/>
        <p:cNvGrpSpPr/>
        <p:nvPr/>
      </p:nvGrpSpPr>
      <p:grpSpPr>
        <a:xfrm>
          <a:off x="0" y="0"/>
          <a:ext cx="0" cy="0"/>
          <a:chOff x="0" y="0"/>
          <a:chExt cx="0" cy="0"/>
        </a:xfrm>
      </p:grpSpPr>
      <p:sp>
        <p:nvSpPr>
          <p:cNvPr id="29936" name="Google Shape;29936;p33"/>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37" name="Google Shape;29937;p33"/>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9</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938" name="Google Shape;29938;p33"/>
          <p:cNvPicPr preferRelativeResize="0"/>
          <p:nvPr/>
        </p:nvPicPr>
        <p:blipFill rotWithShape="1">
          <a:blip r:embed="rId3">
            <a:alphaModFix/>
          </a:blip>
          <a:srcRect l="2072" t="4648" r="15350" b="3658"/>
          <a:stretch/>
        </p:blipFill>
        <p:spPr>
          <a:xfrm>
            <a:off x="759653" y="2702314"/>
            <a:ext cx="10725711" cy="14617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42"/>
        <p:cNvGrpSpPr/>
        <p:nvPr/>
      </p:nvGrpSpPr>
      <p:grpSpPr>
        <a:xfrm>
          <a:off x="0" y="0"/>
          <a:ext cx="0" cy="0"/>
          <a:chOff x="0" y="0"/>
          <a:chExt cx="0" cy="0"/>
        </a:xfrm>
      </p:grpSpPr>
      <p:sp>
        <p:nvSpPr>
          <p:cNvPr id="29943" name="Google Shape;29943;p34"/>
          <p:cNvSpPr txBox="1">
            <a:spLocks noGrp="1"/>
          </p:cNvSpPr>
          <p:nvPr>
            <p:ph type="title"/>
          </p:nvPr>
        </p:nvSpPr>
        <p:spPr>
          <a:xfrm>
            <a:off x="838200" y="196313"/>
            <a:ext cx="10515600" cy="1325700"/>
          </a:xfrm>
          <a:prstGeom prst="rect">
            <a:avLst/>
          </a:prstGeom>
          <a:solidFill>
            <a:srgbClr val="FFC00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Sensory Exploration</a:t>
            </a:r>
            <a:endParaRPr/>
          </a:p>
        </p:txBody>
      </p:sp>
      <p:sp>
        <p:nvSpPr>
          <p:cNvPr id="29944" name="Google Shape;29944;p34"/>
          <p:cNvSpPr/>
          <p:nvPr/>
        </p:nvSpPr>
        <p:spPr>
          <a:xfrm>
            <a:off x="749300" y="1788576"/>
            <a:ext cx="10515600" cy="307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000000"/>
                </a:solidFill>
                <a:latin typeface="Calibri"/>
                <a:ea typeface="Calibri"/>
                <a:cs typeface="Calibri"/>
                <a:sym typeface="Calibri"/>
              </a:rPr>
              <a:t>Textures</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In class we enjoy exploring lots of different and new textures as part of different activities.</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Engage with different textures…</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touch different things in your house?</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explore a tray/bowl filled with different textures?</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pick different objects/textures up?</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choose which ones you like/dislike?</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use any textures to make something? E.g use some cotton wool in a craft activity </a:t>
            </a:r>
            <a:endParaRPr/>
          </a:p>
        </p:txBody>
      </p:sp>
      <p:pic>
        <p:nvPicPr>
          <p:cNvPr id="29945" name="Google Shape;29945;p34" descr="Image result for dried pasta"/>
          <p:cNvPicPr preferRelativeResize="0"/>
          <p:nvPr/>
        </p:nvPicPr>
        <p:blipFill rotWithShape="1">
          <a:blip r:embed="rId3">
            <a:alphaModFix/>
          </a:blip>
          <a:srcRect/>
          <a:stretch/>
        </p:blipFill>
        <p:spPr>
          <a:xfrm>
            <a:off x="6400800" y="4985219"/>
            <a:ext cx="2673017" cy="1670636"/>
          </a:xfrm>
          <a:prstGeom prst="rect">
            <a:avLst/>
          </a:prstGeom>
          <a:noFill/>
          <a:ln>
            <a:noFill/>
          </a:ln>
        </p:spPr>
      </p:pic>
      <p:pic>
        <p:nvPicPr>
          <p:cNvPr id="29946" name="Google Shape;29946;p34" descr="Image result for dried rice"/>
          <p:cNvPicPr preferRelativeResize="0"/>
          <p:nvPr/>
        </p:nvPicPr>
        <p:blipFill rotWithShape="1">
          <a:blip r:embed="rId4">
            <a:alphaModFix/>
          </a:blip>
          <a:srcRect/>
          <a:stretch/>
        </p:blipFill>
        <p:spPr>
          <a:xfrm>
            <a:off x="2947601" y="5059599"/>
            <a:ext cx="2703796" cy="1521876"/>
          </a:xfrm>
          <a:prstGeom prst="rect">
            <a:avLst/>
          </a:prstGeom>
          <a:noFill/>
          <a:ln>
            <a:noFill/>
          </a:ln>
        </p:spPr>
      </p:pic>
      <p:pic>
        <p:nvPicPr>
          <p:cNvPr id="29947" name="Google Shape;29947;p34" descr="Image result for fluffy cushions"/>
          <p:cNvPicPr preferRelativeResize="0"/>
          <p:nvPr/>
        </p:nvPicPr>
        <p:blipFill rotWithShape="1">
          <a:blip r:embed="rId5">
            <a:alphaModFix/>
          </a:blip>
          <a:srcRect/>
          <a:stretch/>
        </p:blipFill>
        <p:spPr>
          <a:xfrm>
            <a:off x="9637538" y="4960198"/>
            <a:ext cx="1854202" cy="1854202"/>
          </a:xfrm>
          <a:prstGeom prst="rect">
            <a:avLst/>
          </a:prstGeom>
          <a:noFill/>
          <a:ln>
            <a:noFill/>
          </a:ln>
        </p:spPr>
      </p:pic>
      <p:pic>
        <p:nvPicPr>
          <p:cNvPr id="29948" name="Google Shape;29948;p34" descr="Image result for cotton wool"/>
          <p:cNvPicPr preferRelativeResize="0"/>
          <p:nvPr/>
        </p:nvPicPr>
        <p:blipFill rotWithShape="1">
          <a:blip r:embed="rId6">
            <a:alphaModFix/>
          </a:blip>
          <a:srcRect/>
          <a:stretch/>
        </p:blipFill>
        <p:spPr>
          <a:xfrm>
            <a:off x="475488" y="4850146"/>
            <a:ext cx="1908390" cy="19083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9952"/>
        <p:cNvGrpSpPr/>
        <p:nvPr/>
      </p:nvGrpSpPr>
      <p:grpSpPr>
        <a:xfrm>
          <a:off x="0" y="0"/>
          <a:ext cx="0" cy="0"/>
          <a:chOff x="0" y="0"/>
          <a:chExt cx="0" cy="0"/>
        </a:xfrm>
      </p:grpSpPr>
      <p:sp>
        <p:nvSpPr>
          <p:cNvPr id="29953" name="Google Shape;29953;p35"/>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54" name="Google Shape;29954;p35"/>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10</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955" name="Google Shape;29955;p35"/>
          <p:cNvPicPr preferRelativeResize="0"/>
          <p:nvPr/>
        </p:nvPicPr>
        <p:blipFill rotWithShape="1">
          <a:blip r:embed="rId3">
            <a:alphaModFix/>
          </a:blip>
          <a:srcRect l="2685" t="3294" r="59751" b="4692"/>
          <a:stretch/>
        </p:blipFill>
        <p:spPr>
          <a:xfrm>
            <a:off x="2489981" y="2133601"/>
            <a:ext cx="7428998" cy="22619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59"/>
        <p:cNvGrpSpPr/>
        <p:nvPr/>
      </p:nvGrpSpPr>
      <p:grpSpPr>
        <a:xfrm>
          <a:off x="0" y="0"/>
          <a:ext cx="0" cy="0"/>
          <a:chOff x="0" y="0"/>
          <a:chExt cx="0" cy="0"/>
        </a:xfrm>
      </p:grpSpPr>
      <p:sp>
        <p:nvSpPr>
          <p:cNvPr id="29960" name="Google Shape;29960;p36"/>
          <p:cNvSpPr txBox="1">
            <a:spLocks noGrp="1"/>
          </p:cNvSpPr>
          <p:nvPr>
            <p:ph type="title"/>
          </p:nvPr>
        </p:nvSpPr>
        <p:spPr>
          <a:xfrm>
            <a:off x="838200" y="196313"/>
            <a:ext cx="10515600" cy="1325700"/>
          </a:xfrm>
          <a:prstGeom prst="rect">
            <a:avLst/>
          </a:prstGeom>
          <a:solidFill>
            <a:srgbClr val="00B05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Outdoor learning</a:t>
            </a:r>
            <a:endParaRPr/>
          </a:p>
        </p:txBody>
      </p:sp>
      <p:sp>
        <p:nvSpPr>
          <p:cNvPr id="29961" name="Google Shape;29961;p36"/>
          <p:cNvSpPr/>
          <p:nvPr/>
        </p:nvSpPr>
        <p:spPr>
          <a:xfrm>
            <a:off x="749300" y="1788576"/>
            <a:ext cx="10515600" cy="341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000000"/>
                </a:solidFill>
                <a:latin typeface="Calibri"/>
                <a:ea typeface="Calibri"/>
                <a:cs typeface="Calibri"/>
                <a:sym typeface="Calibri"/>
              </a:rPr>
              <a:t>If you have access to an outdoor space and it is safe to do so then enjoy being outside, get some fresh air and explore!</a:t>
            </a:r>
            <a:endParaRPr/>
          </a:p>
          <a:p>
            <a:pPr marL="0" marR="0" lvl="0" indent="0" algn="ctr" rtl="0">
              <a:spcBef>
                <a:spcPts val="0"/>
              </a:spcBef>
              <a:spcAft>
                <a:spcPts val="0"/>
              </a:spcAft>
              <a:buNone/>
            </a:pPr>
            <a:endParaRPr sz="1800" b="1">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Some idea’s for things to do outside:</a:t>
            </a:r>
            <a:endParaRPr/>
          </a:p>
          <a:p>
            <a:pPr marL="342900" marR="0" lvl="0" indent="-342900" algn="ctr" rtl="0">
              <a:spcBef>
                <a:spcPts val="0"/>
              </a:spcBef>
              <a:spcAft>
                <a:spcPts val="0"/>
              </a:spcAft>
              <a:buClr>
                <a:srgbClr val="000000"/>
              </a:buClr>
              <a:buSzPts val="1800"/>
              <a:buFont typeface="Calibri"/>
              <a:buAutoNum type="arabicPeriod"/>
            </a:pPr>
            <a:r>
              <a:rPr lang="en-GB" sz="1800">
                <a:solidFill>
                  <a:srgbClr val="000000"/>
                </a:solidFill>
                <a:latin typeface="Calibri"/>
                <a:ea typeface="Calibri"/>
                <a:cs typeface="Calibri"/>
                <a:sym typeface="Calibri"/>
              </a:rPr>
              <a:t>Collect things from the outdoors e.g. leaves, sticks etc – can you use them to make a collage?</a:t>
            </a:r>
            <a:endParaRPr/>
          </a:p>
          <a:p>
            <a:pPr marL="342900" marR="0" lvl="0" indent="-342900" algn="ctr" rtl="0">
              <a:spcBef>
                <a:spcPts val="0"/>
              </a:spcBef>
              <a:spcAft>
                <a:spcPts val="0"/>
              </a:spcAft>
              <a:buClr>
                <a:srgbClr val="000000"/>
              </a:buClr>
              <a:buSzPts val="1800"/>
              <a:buFont typeface="Calibri"/>
              <a:buAutoNum type="arabicPeriod"/>
            </a:pPr>
            <a:r>
              <a:rPr lang="en-GB" sz="1800">
                <a:solidFill>
                  <a:srgbClr val="000000"/>
                </a:solidFill>
                <a:latin typeface="Calibri"/>
                <a:ea typeface="Calibri"/>
                <a:cs typeface="Calibri"/>
                <a:sym typeface="Calibri"/>
              </a:rPr>
              <a:t>Can you practice your driving? With some support from an adult at home set up some obstacles, can you drive around them?</a:t>
            </a:r>
            <a:endParaRPr/>
          </a:p>
          <a:p>
            <a:pPr marL="342900" marR="0" lvl="0" indent="-342900" algn="ctr" rtl="0">
              <a:spcBef>
                <a:spcPts val="0"/>
              </a:spcBef>
              <a:spcAft>
                <a:spcPts val="0"/>
              </a:spcAft>
              <a:buClr>
                <a:srgbClr val="000000"/>
              </a:buClr>
              <a:buSzPts val="1800"/>
              <a:buFont typeface="Calibri"/>
              <a:buAutoNum type="arabicPeriod"/>
            </a:pPr>
            <a:r>
              <a:rPr lang="en-GB" sz="1800">
                <a:solidFill>
                  <a:srgbClr val="000000"/>
                </a:solidFill>
                <a:latin typeface="Calibri"/>
                <a:ea typeface="Calibri"/>
                <a:cs typeface="Calibri"/>
                <a:sym typeface="Calibri"/>
              </a:rPr>
              <a:t>What can you see? Look all around your garden, what can you find?</a:t>
            </a:r>
            <a:endParaRPr/>
          </a:p>
          <a:p>
            <a:pPr marL="342900" marR="0" lvl="0" indent="-342900" algn="ctr" rtl="0">
              <a:spcBef>
                <a:spcPts val="0"/>
              </a:spcBef>
              <a:spcAft>
                <a:spcPts val="0"/>
              </a:spcAft>
              <a:buClr>
                <a:srgbClr val="000000"/>
              </a:buClr>
              <a:buSzPts val="1800"/>
              <a:buFont typeface="Calibri"/>
              <a:buAutoNum type="arabicPeriod"/>
            </a:pPr>
            <a:r>
              <a:rPr lang="en-GB" sz="1800">
                <a:solidFill>
                  <a:srgbClr val="000000"/>
                </a:solidFill>
                <a:latin typeface="Calibri"/>
                <a:ea typeface="Calibri"/>
                <a:cs typeface="Calibri"/>
                <a:sym typeface="Calibri"/>
              </a:rPr>
              <a:t>Take pictures – can you use an ipad/phone to take pictures outside?</a:t>
            </a:r>
            <a:endParaRPr/>
          </a:p>
          <a:p>
            <a:pPr marL="342900" marR="0" lvl="0" indent="-342900" algn="ctr" rtl="0">
              <a:spcBef>
                <a:spcPts val="0"/>
              </a:spcBef>
              <a:spcAft>
                <a:spcPts val="0"/>
              </a:spcAft>
              <a:buClr>
                <a:srgbClr val="000000"/>
              </a:buClr>
              <a:buSzPts val="1800"/>
              <a:buFont typeface="Calibri"/>
              <a:buAutoNum type="arabicPeriod"/>
            </a:pPr>
            <a:r>
              <a:rPr lang="en-GB" sz="1800">
                <a:solidFill>
                  <a:srgbClr val="000000"/>
                </a:solidFill>
                <a:latin typeface="Calibri"/>
                <a:ea typeface="Calibri"/>
                <a:cs typeface="Calibri"/>
                <a:sym typeface="Calibri"/>
              </a:rPr>
              <a:t>Talk about the weather – can you choose is it ‘hot’ or ‘cold’ – If you use a VOCA can you find words to discuss the weather? </a:t>
            </a:r>
            <a:endParaRPr/>
          </a:p>
          <a:p>
            <a:pPr marL="342900" marR="0" lvl="0" indent="-342900" algn="ctr" rtl="0">
              <a:spcBef>
                <a:spcPts val="0"/>
              </a:spcBef>
              <a:spcAft>
                <a:spcPts val="0"/>
              </a:spcAft>
              <a:buClr>
                <a:srgbClr val="000000"/>
              </a:buClr>
              <a:buSzPts val="1800"/>
              <a:buFont typeface="Calibri"/>
              <a:buAutoNum type="arabicPeriod"/>
            </a:pPr>
            <a:r>
              <a:rPr lang="en-GB" sz="1800">
                <a:solidFill>
                  <a:srgbClr val="000000"/>
                </a:solidFill>
                <a:latin typeface="Calibri"/>
                <a:ea typeface="Calibri"/>
                <a:cs typeface="Calibri"/>
                <a:sym typeface="Calibri"/>
              </a:rPr>
              <a:t>Simply enjoy being outside and enjoy a walk!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29965"/>
        <p:cNvGrpSpPr/>
        <p:nvPr/>
      </p:nvGrpSpPr>
      <p:grpSpPr>
        <a:xfrm>
          <a:off x="0" y="0"/>
          <a:ext cx="0" cy="0"/>
          <a:chOff x="0" y="0"/>
          <a:chExt cx="0" cy="0"/>
        </a:xfrm>
      </p:grpSpPr>
      <p:sp>
        <p:nvSpPr>
          <p:cNvPr id="29966" name="Google Shape;29966;p37"/>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67" name="Google Shape;29967;p37"/>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11</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968" name="Google Shape;29968;p37"/>
          <p:cNvPicPr preferRelativeResize="0"/>
          <p:nvPr/>
        </p:nvPicPr>
        <p:blipFill rotWithShape="1">
          <a:blip r:embed="rId3">
            <a:alphaModFix/>
          </a:blip>
          <a:srcRect l="2210" t="2656" r="41116" b="4476"/>
          <a:stretch/>
        </p:blipFill>
        <p:spPr>
          <a:xfrm>
            <a:off x="1082848" y="2224838"/>
            <a:ext cx="10026304" cy="20052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72"/>
        <p:cNvGrpSpPr/>
        <p:nvPr/>
      </p:nvGrpSpPr>
      <p:grpSpPr>
        <a:xfrm>
          <a:off x="0" y="0"/>
          <a:ext cx="0" cy="0"/>
          <a:chOff x="0" y="0"/>
          <a:chExt cx="0" cy="0"/>
        </a:xfrm>
      </p:grpSpPr>
      <p:sp>
        <p:nvSpPr>
          <p:cNvPr id="29973" name="Google Shape;29973;p38"/>
          <p:cNvSpPr txBox="1">
            <a:spLocks noGrp="1"/>
          </p:cNvSpPr>
          <p:nvPr>
            <p:ph type="title"/>
          </p:nvPr>
        </p:nvSpPr>
        <p:spPr>
          <a:xfrm>
            <a:off x="838200" y="196313"/>
            <a:ext cx="10515600" cy="1325700"/>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Music</a:t>
            </a:r>
            <a:endParaRPr/>
          </a:p>
        </p:txBody>
      </p:sp>
      <p:sp>
        <p:nvSpPr>
          <p:cNvPr id="29974" name="Google Shape;29974;p38"/>
          <p:cNvSpPr/>
          <p:nvPr/>
        </p:nvSpPr>
        <p:spPr>
          <a:xfrm>
            <a:off x="838200" y="1958290"/>
            <a:ext cx="5962500" cy="341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We love music activities/lessons at school so this would be a great way to have fun with all the family at home.</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endParaRPr sz="1800" b="1">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Do you have any instruments at home? If so, play them! </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How much noise can you make? </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grasp onto an instrument?</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reach out for an instrument? </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independently explore/play an instrument e.g. shake a shaker? </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join in with singing a song?</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you move/dance to a song/music?</a:t>
            </a:r>
            <a:endParaRPr/>
          </a:p>
        </p:txBody>
      </p:sp>
      <p:pic>
        <p:nvPicPr>
          <p:cNvPr id="29975" name="Google Shape;29975;p38" descr="Image result for music instruments"/>
          <p:cNvPicPr preferRelativeResize="0"/>
          <p:nvPr/>
        </p:nvPicPr>
        <p:blipFill rotWithShape="1">
          <a:blip r:embed="rId3">
            <a:alphaModFix/>
          </a:blip>
          <a:srcRect/>
          <a:stretch/>
        </p:blipFill>
        <p:spPr>
          <a:xfrm>
            <a:off x="7329738" y="1682296"/>
            <a:ext cx="3991979" cy="38835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9979"/>
        <p:cNvGrpSpPr/>
        <p:nvPr/>
      </p:nvGrpSpPr>
      <p:grpSpPr>
        <a:xfrm>
          <a:off x="0" y="0"/>
          <a:ext cx="0" cy="0"/>
          <a:chOff x="0" y="0"/>
          <a:chExt cx="0" cy="0"/>
        </a:xfrm>
      </p:grpSpPr>
      <p:sp>
        <p:nvSpPr>
          <p:cNvPr id="29980" name="Google Shape;29980;p39"/>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81" name="Google Shape;29981;p39"/>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12</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982" name="Google Shape;29982;p39"/>
          <p:cNvPicPr preferRelativeResize="0"/>
          <p:nvPr/>
        </p:nvPicPr>
        <p:blipFill rotWithShape="1">
          <a:blip r:embed="rId3">
            <a:alphaModFix/>
          </a:blip>
          <a:srcRect l="1628" t="8346" r="3114" b="6663"/>
          <a:stretch/>
        </p:blipFill>
        <p:spPr>
          <a:xfrm>
            <a:off x="668737" y="2538482"/>
            <a:ext cx="10880732" cy="1200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86"/>
        <p:cNvGrpSpPr/>
        <p:nvPr/>
      </p:nvGrpSpPr>
      <p:grpSpPr>
        <a:xfrm>
          <a:off x="0" y="0"/>
          <a:ext cx="0" cy="0"/>
          <a:chOff x="0" y="0"/>
          <a:chExt cx="0" cy="0"/>
        </a:xfrm>
      </p:grpSpPr>
      <p:sp>
        <p:nvSpPr>
          <p:cNvPr id="29987" name="Google Shape;29987;p40"/>
          <p:cNvSpPr txBox="1">
            <a:spLocks noGrp="1"/>
          </p:cNvSpPr>
          <p:nvPr>
            <p:ph type="title"/>
          </p:nvPr>
        </p:nvSpPr>
        <p:spPr>
          <a:xfrm>
            <a:off x="838200" y="196313"/>
            <a:ext cx="10515600" cy="1325700"/>
          </a:xfrm>
          <a:prstGeom prst="rect">
            <a:avLst/>
          </a:prstGeom>
          <a:solidFill>
            <a:srgbClr val="7030A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Computing</a:t>
            </a:r>
            <a:endParaRPr/>
          </a:p>
        </p:txBody>
      </p:sp>
      <p:sp>
        <p:nvSpPr>
          <p:cNvPr id="29988" name="Google Shape;29988;p40"/>
          <p:cNvSpPr/>
          <p:nvPr/>
        </p:nvSpPr>
        <p:spPr>
          <a:xfrm>
            <a:off x="723331" y="2031392"/>
            <a:ext cx="6714600" cy="3631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000000"/>
                </a:solidFill>
                <a:latin typeface="Calibri"/>
                <a:ea typeface="Calibri"/>
                <a:cs typeface="Calibri"/>
                <a:sym typeface="Calibri"/>
              </a:rPr>
              <a:t>Switch work</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If you have access to a switch at home then there are lots of different games and websites you can try out (a list of websites is attached).</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In class the students all use different access methods to play cause an effect games.</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One of our favourite websites is ‘helpkidzlearn.com’</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(login: valence, password: Student1)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Students are encouraged to reach out and press their switch in order to engage with the game.</a:t>
            </a:r>
            <a:endParaRPr/>
          </a:p>
        </p:txBody>
      </p:sp>
      <p:pic>
        <p:nvPicPr>
          <p:cNvPr id="29989" name="Google Shape;29989;p40" descr="Image result for switch sen"/>
          <p:cNvPicPr preferRelativeResize="0"/>
          <p:nvPr/>
        </p:nvPicPr>
        <p:blipFill rotWithShape="1">
          <a:blip r:embed="rId3">
            <a:alphaModFix/>
          </a:blip>
          <a:srcRect/>
          <a:stretch/>
        </p:blipFill>
        <p:spPr>
          <a:xfrm>
            <a:off x="7855377" y="2520298"/>
            <a:ext cx="3159550" cy="26539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93"/>
        <p:cNvGrpSpPr/>
        <p:nvPr/>
      </p:nvGrpSpPr>
      <p:grpSpPr>
        <a:xfrm>
          <a:off x="0" y="0"/>
          <a:ext cx="0" cy="0"/>
          <a:chOff x="0" y="0"/>
          <a:chExt cx="0" cy="0"/>
        </a:xfrm>
      </p:grpSpPr>
      <p:sp>
        <p:nvSpPr>
          <p:cNvPr id="29994" name="Google Shape;29994;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95" name="Google Shape;29995;p41" descr="Image result for farm animals"/>
          <p:cNvPicPr preferRelativeResize="0">
            <a:picLocks noGrp="1"/>
          </p:cNvPicPr>
          <p:nvPr>
            <p:ph type="body" idx="1"/>
          </p:nvPr>
        </p:nvPicPr>
        <p:blipFill rotWithShape="1">
          <a:blip r:embed="rId3">
            <a:alphaModFix/>
          </a:blip>
          <a:srcRect t="9090" r="21862"/>
          <a:stretch/>
        </p:blipFill>
        <p:spPr>
          <a:xfrm>
            <a:off x="3523488" y="0"/>
            <a:ext cx="8668500" cy="6858000"/>
          </a:xfrm>
          <a:prstGeom prst="rect">
            <a:avLst/>
          </a:prstGeom>
          <a:noFill/>
          <a:ln>
            <a:noFill/>
          </a:ln>
        </p:spPr>
      </p:pic>
      <p:sp>
        <p:nvSpPr>
          <p:cNvPr id="29996" name="Google Shape;29996;p41"/>
          <p:cNvSpPr/>
          <p:nvPr/>
        </p:nvSpPr>
        <p:spPr>
          <a:xfrm>
            <a:off x="3" y="0"/>
            <a:ext cx="9339300" cy="6858000"/>
          </a:xfrm>
          <a:prstGeom prst="rect">
            <a:avLst/>
          </a:prstGeom>
          <a:gradFill>
            <a:gsLst>
              <a:gs pos="0">
                <a:srgbClr val="FFFFFF">
                  <a:alpha val="0"/>
                </a:srgbClr>
              </a:gs>
              <a:gs pos="33000">
                <a:srgbClr val="FFFFFF">
                  <a:alpha val="63921"/>
                </a:srgbClr>
              </a:gs>
              <a:gs pos="5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97" name="Google Shape;29997;p41"/>
          <p:cNvSpPr txBox="1">
            <a:spLocks noGrp="1"/>
          </p:cNvSpPr>
          <p:nvPr>
            <p:ph type="title"/>
          </p:nvPr>
        </p:nvSpPr>
        <p:spPr>
          <a:xfrm>
            <a:off x="435309" y="1506566"/>
            <a:ext cx="4023300" cy="320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8800"/>
              <a:buFont typeface="Calibri"/>
              <a:buNone/>
            </a:pPr>
            <a:r>
              <a:rPr lang="en-GB" sz="8800"/>
              <a:t>At the Farm</a:t>
            </a:r>
            <a:endParaRPr/>
          </a:p>
        </p:txBody>
      </p:sp>
      <p:sp>
        <p:nvSpPr>
          <p:cNvPr id="29998" name="Google Shape;29998;p41"/>
          <p:cNvSpPr/>
          <p:nvPr/>
        </p:nvSpPr>
        <p:spPr>
          <a:xfrm rot="5400000">
            <a:off x="759867" y="346833"/>
            <a:ext cx="1464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999" name="Google Shape;29999;p41"/>
          <p:cNvSpPr/>
          <p:nvPr/>
        </p:nvSpPr>
        <p:spPr>
          <a:xfrm>
            <a:off x="481029" y="4546920"/>
            <a:ext cx="3977700" cy="18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000" name="Google Shape;30000;p41"/>
          <p:cNvSpPr txBox="1"/>
          <p:nvPr/>
        </p:nvSpPr>
        <p:spPr>
          <a:xfrm>
            <a:off x="342623" y="481263"/>
            <a:ext cx="11013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001" name="Google Shape;30001;p41"/>
          <p:cNvPicPr preferRelativeResize="0"/>
          <p:nvPr/>
        </p:nvPicPr>
        <p:blipFill rotWithShape="1">
          <a:blip r:embed="rId4">
            <a:alphaModFix/>
          </a:blip>
          <a:srcRect l="3902" t="9178" r="60940" b="4718"/>
          <a:stretch/>
        </p:blipFill>
        <p:spPr>
          <a:xfrm>
            <a:off x="3366471" y="2567207"/>
            <a:ext cx="1527504" cy="1723576"/>
          </a:xfrm>
          <a:prstGeom prst="rect">
            <a:avLst/>
          </a:prstGeom>
          <a:noFill/>
          <a:ln>
            <a:noFill/>
          </a:ln>
        </p:spPr>
      </p:pic>
      <p:sp>
        <p:nvSpPr>
          <p:cNvPr id="30002" name="Google Shape;30002;p41"/>
          <p:cNvSpPr txBox="1"/>
          <p:nvPr/>
        </p:nvSpPr>
        <p:spPr>
          <a:xfrm>
            <a:off x="3366471" y="2567207"/>
            <a:ext cx="2238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03"/>
        <p:cNvGrpSpPr/>
        <p:nvPr/>
      </p:nvGrpSpPr>
      <p:grpSpPr>
        <a:xfrm>
          <a:off x="0" y="0"/>
          <a:ext cx="0" cy="0"/>
          <a:chOff x="0" y="0"/>
          <a:chExt cx="0" cy="0"/>
        </a:xfrm>
      </p:grpSpPr>
      <p:sp>
        <p:nvSpPr>
          <p:cNvPr id="29804" name="Google Shape;29804;p15"/>
          <p:cNvSpPr txBox="1">
            <a:spLocks noGrp="1"/>
          </p:cNvSpPr>
          <p:nvPr>
            <p:ph type="title"/>
          </p:nvPr>
        </p:nvSpPr>
        <p:spPr>
          <a:xfrm>
            <a:off x="838200" y="196313"/>
            <a:ext cx="10515600" cy="1325700"/>
          </a:xfrm>
          <a:prstGeom prst="rect">
            <a:avLst/>
          </a:prstGeom>
          <a:solidFill>
            <a:srgbClr val="FF000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Silky Soft Playdoh</a:t>
            </a:r>
            <a:endParaRPr/>
          </a:p>
        </p:txBody>
      </p:sp>
      <p:sp>
        <p:nvSpPr>
          <p:cNvPr id="29805" name="Google Shape;29805;p15"/>
          <p:cNvSpPr/>
          <p:nvPr/>
        </p:nvSpPr>
        <p:spPr>
          <a:xfrm>
            <a:off x="708072" y="1134498"/>
            <a:ext cx="10776000" cy="44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0" i="0" u="none" strike="noStrike">
              <a:solidFill>
                <a:srgbClr val="000000"/>
              </a:solidFill>
              <a:latin typeface="Calibri"/>
              <a:ea typeface="Calibri"/>
              <a:cs typeface="Calibri"/>
              <a:sym typeface="Calibri"/>
            </a:endParaRPr>
          </a:p>
          <a:p>
            <a:pPr marL="0" marR="0" lvl="0" indent="0" algn="ctr" rtl="0">
              <a:spcBef>
                <a:spcPts val="0"/>
              </a:spcBef>
              <a:spcAft>
                <a:spcPts val="0"/>
              </a:spcAft>
              <a:buNone/>
            </a:pPr>
            <a:r>
              <a:rPr lang="en-GB" sz="2800" b="1">
                <a:solidFill>
                  <a:schemeClr val="dk1"/>
                </a:solidFill>
                <a:latin typeface="Calibri"/>
                <a:ea typeface="Calibri"/>
                <a:cs typeface="Calibri"/>
                <a:sym typeface="Calibri"/>
              </a:rPr>
              <a:t>You will need</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8 tbsp plain flour</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2 tbsp table salt</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60ml warm water</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food colouring</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1 tbsp vegetable oil</a:t>
            </a:r>
            <a:endParaRPr/>
          </a:p>
          <a:p>
            <a:pPr marL="0" marR="0" lvl="0" indent="0" algn="ctr" rtl="0">
              <a:spcBef>
                <a:spcPts val="0"/>
              </a:spcBef>
              <a:spcAft>
                <a:spcPts val="0"/>
              </a:spcAft>
              <a:buNone/>
            </a:pPr>
            <a:r>
              <a:rPr lang="en-GB" sz="2800" b="1" i="0" u="none" strike="noStrike">
                <a:solidFill>
                  <a:srgbClr val="000000"/>
                </a:solidFill>
                <a:latin typeface="Calibri"/>
                <a:ea typeface="Calibri"/>
                <a:cs typeface="Calibri"/>
                <a:sym typeface="Calibri"/>
              </a:rPr>
              <a:t>Method </a:t>
            </a:r>
            <a:endParaRPr sz="2800" b="0" i="0" u="none" strike="noStrike">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1. Mix the flour and salt in a large bowl. In a separate bowl mix together the water, a few drops of food colouring and the oil.</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2. Pour the coloured water into the flour mix and bring together with a spoon.</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3. Dust a work surface with a little flour and turn out the dough. Knead together for a few minutes to form a smooth, pliable dough. If you want a more intense colour you can work in a few extra drops of food colouring.</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4. Store in a plastic sandwich bag (squeeze out the air) in the fridge to keep it fresh</a:t>
            </a:r>
            <a:endParaRPr/>
          </a:p>
        </p:txBody>
      </p:sp>
      <p:sp>
        <p:nvSpPr>
          <p:cNvPr id="29806" name="Google Shape;29806;p15"/>
          <p:cNvSpPr txBox="1"/>
          <p:nvPr/>
        </p:nvSpPr>
        <p:spPr>
          <a:xfrm>
            <a:off x="478300" y="5628036"/>
            <a:ext cx="11235300" cy="1083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200"/>
              <a:buFont typeface="Calibri"/>
              <a:buNone/>
            </a:pPr>
            <a:r>
              <a:rPr lang="en-GB" sz="3200" b="1">
                <a:solidFill>
                  <a:schemeClr val="dk1"/>
                </a:solidFill>
                <a:latin typeface="Calibri"/>
                <a:ea typeface="Calibri"/>
                <a:cs typeface="Calibri"/>
                <a:sym typeface="Calibri"/>
              </a:rPr>
              <a:t>For lots more sensory playdoh ideas and recipes take a look at the </a:t>
            </a:r>
            <a:r>
              <a:rPr lang="en-GB" sz="3200" b="1" u="sng">
                <a:solidFill>
                  <a:schemeClr val="dk1"/>
                </a:solidFill>
                <a:latin typeface="Calibri"/>
                <a:ea typeface="Calibri"/>
                <a:cs typeface="Calibri"/>
                <a:sym typeface="Calibri"/>
              </a:rPr>
              <a:t>twinkl</a:t>
            </a:r>
            <a:r>
              <a:rPr lang="en-GB" sz="3200" b="1">
                <a:solidFill>
                  <a:schemeClr val="dk1"/>
                </a:solidFill>
                <a:latin typeface="Calibri"/>
                <a:ea typeface="Calibri"/>
                <a:cs typeface="Calibri"/>
                <a:sym typeface="Calibri"/>
              </a:rPr>
              <a:t> website! </a:t>
            </a:r>
            <a:r>
              <a:rPr lang="en-GB" sz="1800" b="1">
                <a:solidFill>
                  <a:schemeClr val="accent1"/>
                </a:solidFill>
                <a:latin typeface="Calibri"/>
                <a:ea typeface="Calibri"/>
                <a:cs typeface="Calibri"/>
                <a:sym typeface="Calibri"/>
              </a:rPr>
              <a:t>(</a:t>
            </a:r>
            <a:r>
              <a:rPr lang="en-GB" sz="1800" b="1" u="sng">
                <a:solidFill>
                  <a:schemeClr val="hlink"/>
                </a:solidFill>
                <a:latin typeface="Calibri"/>
                <a:ea typeface="Calibri"/>
                <a:cs typeface="Calibri"/>
                <a:sym typeface="Calibri"/>
                <a:hlinkClick r:id="rId3"/>
              </a:rPr>
              <a:t>https://www.twinkl.co.uk/search?term=playdough+recipe</a:t>
            </a:r>
            <a:r>
              <a:rPr lang="en-GB" sz="1800" b="1">
                <a:solidFill>
                  <a:schemeClr val="accent1"/>
                </a:solidFill>
                <a:latin typeface="Calibri"/>
                <a:ea typeface="Calibri"/>
                <a:cs typeface="Calibri"/>
                <a:sym typeface="Calibri"/>
              </a:rPr>
              <a:t>)</a:t>
            </a:r>
            <a:endParaRPr sz="3200" b="1">
              <a:solidFill>
                <a:schemeClr val="accen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06"/>
        <p:cNvGrpSpPr/>
        <p:nvPr/>
      </p:nvGrpSpPr>
      <p:grpSpPr>
        <a:xfrm>
          <a:off x="0" y="0"/>
          <a:ext cx="0" cy="0"/>
          <a:chOff x="0" y="0"/>
          <a:chExt cx="0" cy="0"/>
        </a:xfrm>
      </p:grpSpPr>
      <p:sp>
        <p:nvSpPr>
          <p:cNvPr id="30007" name="Google Shape;30007;p42"/>
          <p:cNvSpPr txBox="1">
            <a:spLocks noGrp="1"/>
          </p:cNvSpPr>
          <p:nvPr>
            <p:ph type="title"/>
          </p:nvPr>
        </p:nvSpPr>
        <p:spPr>
          <a:xfrm>
            <a:off x="838200" y="196313"/>
            <a:ext cx="10515600" cy="1325700"/>
          </a:xfrm>
          <a:prstGeom prst="rect">
            <a:avLst/>
          </a:prstGeom>
          <a:solidFill>
            <a:srgbClr val="92D05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At the Farm</a:t>
            </a:r>
            <a:endParaRPr/>
          </a:p>
        </p:txBody>
      </p:sp>
      <p:sp>
        <p:nvSpPr>
          <p:cNvPr id="30008" name="Google Shape;30008;p42"/>
          <p:cNvSpPr/>
          <p:nvPr/>
        </p:nvSpPr>
        <p:spPr>
          <a:xfrm>
            <a:off x="542652" y="1860935"/>
            <a:ext cx="6622500" cy="470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0000"/>
                </a:solidFill>
                <a:latin typeface="Calibri"/>
                <a:ea typeface="Calibri"/>
                <a:cs typeface="Calibri"/>
                <a:sym typeface="Calibri"/>
              </a:rPr>
              <a:t>To continue with our term topic at home here are some ideas and short activities that you can try at home.</a:t>
            </a:r>
            <a:endParaRPr/>
          </a:p>
          <a:p>
            <a:pPr marL="0" marR="0" lvl="0" indent="0" algn="l" rtl="0">
              <a:spcBef>
                <a:spcPts val="0"/>
              </a:spcBef>
              <a:spcAft>
                <a:spcPts val="0"/>
              </a:spcAft>
              <a:buNone/>
            </a:pPr>
            <a:endParaRPr sz="200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Sing ‘Old McDonald had a farm’ with your family – encourage signing for each animal, vocalisations and singing along. You can add different toys or objects of reference for each animal e.g. for pig you could touch some mud, for sheep you could touch some cotton wool, for duck you could splash some water etc. </a:t>
            </a:r>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Animal craft – hand print painting to create different animals.</a:t>
            </a:r>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Listen to and make animal sounds – this can be a silly but very fun activity – turn taking to be encouraged. Cognition game – play or make an animal sounds and then ask student to identify the sound.</a:t>
            </a:r>
            <a:endParaRPr/>
          </a:p>
        </p:txBody>
      </p:sp>
      <p:pic>
        <p:nvPicPr>
          <p:cNvPr id="30009" name="Google Shape;30009;p42" descr="Image result for farm animal handprints"/>
          <p:cNvPicPr preferRelativeResize="0"/>
          <p:nvPr/>
        </p:nvPicPr>
        <p:blipFill rotWithShape="1">
          <a:blip r:embed="rId3">
            <a:alphaModFix/>
          </a:blip>
          <a:srcRect/>
          <a:stretch/>
        </p:blipFill>
        <p:spPr>
          <a:xfrm>
            <a:off x="7440852" y="2558424"/>
            <a:ext cx="4208496" cy="30956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13"/>
        <p:cNvGrpSpPr/>
        <p:nvPr/>
      </p:nvGrpSpPr>
      <p:grpSpPr>
        <a:xfrm>
          <a:off x="0" y="0"/>
          <a:ext cx="0" cy="0"/>
          <a:chOff x="0" y="0"/>
          <a:chExt cx="0" cy="0"/>
        </a:xfrm>
      </p:grpSpPr>
      <p:sp>
        <p:nvSpPr>
          <p:cNvPr id="30014" name="Google Shape;30014;p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15" name="Google Shape;30015;p43" descr="Image result for easter eggs"/>
          <p:cNvPicPr preferRelativeResize="0">
            <a:picLocks noGrp="1"/>
          </p:cNvPicPr>
          <p:nvPr>
            <p:ph type="body" idx="1"/>
          </p:nvPr>
        </p:nvPicPr>
        <p:blipFill rotWithShape="1">
          <a:blip r:embed="rId3">
            <a:alphaModFix/>
          </a:blip>
          <a:srcRect t="6204" r="9090" b="33379"/>
          <a:stretch/>
        </p:blipFill>
        <p:spPr>
          <a:xfrm>
            <a:off x="3523488" y="10"/>
            <a:ext cx="8668500" cy="6858000"/>
          </a:xfrm>
          <a:prstGeom prst="rect">
            <a:avLst/>
          </a:prstGeom>
          <a:noFill/>
          <a:ln>
            <a:noFill/>
          </a:ln>
        </p:spPr>
      </p:pic>
      <p:sp>
        <p:nvSpPr>
          <p:cNvPr id="30016" name="Google Shape;30016;p43"/>
          <p:cNvSpPr/>
          <p:nvPr/>
        </p:nvSpPr>
        <p:spPr>
          <a:xfrm>
            <a:off x="3" y="0"/>
            <a:ext cx="9339300" cy="6858000"/>
          </a:xfrm>
          <a:prstGeom prst="rect">
            <a:avLst/>
          </a:prstGeom>
          <a:gradFill>
            <a:gsLst>
              <a:gs pos="0">
                <a:srgbClr val="FFFFFF">
                  <a:alpha val="0"/>
                </a:srgbClr>
              </a:gs>
              <a:gs pos="33000">
                <a:srgbClr val="FFFFFF">
                  <a:alpha val="63921"/>
                </a:srgbClr>
              </a:gs>
              <a:gs pos="5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17" name="Google Shape;30017;p43"/>
          <p:cNvSpPr txBox="1">
            <a:spLocks noGrp="1"/>
          </p:cNvSpPr>
          <p:nvPr>
            <p:ph type="title"/>
          </p:nvPr>
        </p:nvSpPr>
        <p:spPr>
          <a:xfrm>
            <a:off x="397623" y="1504500"/>
            <a:ext cx="4023300" cy="320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8800"/>
              <a:buFont typeface="Calibri"/>
              <a:buNone/>
            </a:pPr>
            <a:r>
              <a:rPr lang="en-GB" sz="8800"/>
              <a:t>Easter</a:t>
            </a:r>
            <a:endParaRPr/>
          </a:p>
        </p:txBody>
      </p:sp>
      <p:sp>
        <p:nvSpPr>
          <p:cNvPr id="30018" name="Google Shape;30018;p43"/>
          <p:cNvSpPr/>
          <p:nvPr/>
        </p:nvSpPr>
        <p:spPr>
          <a:xfrm rot="5400000">
            <a:off x="759867" y="346833"/>
            <a:ext cx="1464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019" name="Google Shape;30019;p43"/>
          <p:cNvSpPr/>
          <p:nvPr/>
        </p:nvSpPr>
        <p:spPr>
          <a:xfrm>
            <a:off x="481029" y="4546920"/>
            <a:ext cx="3977700" cy="18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020" name="Google Shape;30020;p43"/>
          <p:cNvSpPr txBox="1"/>
          <p:nvPr/>
        </p:nvSpPr>
        <p:spPr>
          <a:xfrm>
            <a:off x="397623" y="464024"/>
            <a:ext cx="994500" cy="518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021" name="Google Shape;30021;p43"/>
          <p:cNvPicPr preferRelativeResize="0"/>
          <p:nvPr/>
        </p:nvPicPr>
        <p:blipFill rotWithShape="1">
          <a:blip r:embed="rId4">
            <a:alphaModFix/>
          </a:blip>
          <a:srcRect l="10798" t="5865" r="51653" b="5927"/>
          <a:stretch/>
        </p:blipFill>
        <p:spPr>
          <a:xfrm>
            <a:off x="3523488" y="2875206"/>
            <a:ext cx="1064525" cy="15282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25"/>
        <p:cNvGrpSpPr/>
        <p:nvPr/>
      </p:nvGrpSpPr>
      <p:grpSpPr>
        <a:xfrm>
          <a:off x="0" y="0"/>
          <a:ext cx="0" cy="0"/>
          <a:chOff x="0" y="0"/>
          <a:chExt cx="0" cy="0"/>
        </a:xfrm>
      </p:grpSpPr>
      <p:sp>
        <p:nvSpPr>
          <p:cNvPr id="30026" name="Google Shape;30026;p44"/>
          <p:cNvSpPr txBox="1">
            <a:spLocks noGrp="1"/>
          </p:cNvSpPr>
          <p:nvPr>
            <p:ph type="title"/>
          </p:nvPr>
        </p:nvSpPr>
        <p:spPr>
          <a:xfrm>
            <a:off x="838200" y="196313"/>
            <a:ext cx="10515600" cy="1325700"/>
          </a:xfrm>
          <a:prstGeom prst="rect">
            <a:avLst/>
          </a:prstGeom>
          <a:solidFill>
            <a:srgbClr val="FF66FF"/>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Easter</a:t>
            </a:r>
            <a:endParaRPr/>
          </a:p>
        </p:txBody>
      </p:sp>
      <p:sp>
        <p:nvSpPr>
          <p:cNvPr id="30027" name="Google Shape;30027;p44"/>
          <p:cNvSpPr/>
          <p:nvPr/>
        </p:nvSpPr>
        <p:spPr>
          <a:xfrm>
            <a:off x="628650" y="1750769"/>
            <a:ext cx="11296800" cy="378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0000"/>
                </a:solidFill>
                <a:latin typeface="Calibri"/>
                <a:ea typeface="Calibri"/>
                <a:cs typeface="Calibri"/>
                <a:sym typeface="Calibri"/>
              </a:rPr>
              <a:t>If we were at school we would be engaging with lots of activities based around the celebration of Easter. If you wish to at home here are a couple of different things you could be doing at home with your family.</a:t>
            </a:r>
            <a:endParaRPr/>
          </a:p>
          <a:p>
            <a:pPr marL="0" marR="0" lvl="0" indent="0" algn="l" rtl="0">
              <a:spcBef>
                <a:spcPts val="0"/>
              </a:spcBef>
              <a:spcAft>
                <a:spcPts val="0"/>
              </a:spcAft>
              <a:buNone/>
            </a:pPr>
            <a:endParaRPr sz="200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Easter baking/cooking – you will be able to find a range of different recipes to follow online to enjoy at home. </a:t>
            </a:r>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Easter crafts – some simple mark making, colouring, painting etc or make an Easter card.</a:t>
            </a:r>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Easter egg hunt – either with real eggs or pictures (last year at school we hid pictures of eggs, as the students found them thy had a task to complete which was on the back of the egg, e.g. can you touch your nose).</a:t>
            </a:r>
            <a:endParaRPr/>
          </a:p>
          <a:p>
            <a:pPr marL="457200" marR="0" lvl="0" indent="-457200" algn="l" rtl="0">
              <a:spcBef>
                <a:spcPts val="0"/>
              </a:spcBef>
              <a:spcAft>
                <a:spcPts val="0"/>
              </a:spcAft>
              <a:buClr>
                <a:srgbClr val="000000"/>
              </a:buClr>
              <a:buSzPts val="2000"/>
              <a:buFont typeface="Calibri"/>
              <a:buAutoNum type="arabicPeriod"/>
            </a:pPr>
            <a:r>
              <a:rPr lang="en-GB" sz="2000">
                <a:solidFill>
                  <a:srgbClr val="000000"/>
                </a:solidFill>
                <a:latin typeface="Calibri"/>
                <a:ea typeface="Calibri"/>
                <a:cs typeface="Calibri"/>
                <a:sym typeface="Calibri"/>
              </a:rPr>
              <a:t>Listening to/reading an Easter story.</a:t>
            </a:r>
            <a:endParaRPr/>
          </a:p>
          <a:p>
            <a:pPr marL="457200" marR="0" lvl="0" indent="-330200" algn="l" rtl="0">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a:p>
            <a:pPr marL="457200" marR="0" lvl="0" indent="-330200" algn="l" rtl="0">
              <a:spcBef>
                <a:spcPts val="0"/>
              </a:spcBef>
              <a:spcAft>
                <a:spcPts val="0"/>
              </a:spcAft>
              <a:buClr>
                <a:schemeClr val="dk1"/>
              </a:buClr>
              <a:buSzPts val="2000"/>
              <a:buFont typeface="Calibri"/>
              <a:buNone/>
            </a:pPr>
            <a:endParaRPr sz="2000">
              <a:solidFill>
                <a:srgbClr val="000000"/>
              </a:solidFill>
              <a:latin typeface="Calibri"/>
              <a:ea typeface="Calibri"/>
              <a:cs typeface="Calibri"/>
              <a:sym typeface="Calibri"/>
            </a:endParaRPr>
          </a:p>
        </p:txBody>
      </p:sp>
      <p:pic>
        <p:nvPicPr>
          <p:cNvPr id="30028" name="Google Shape;30028;p44" descr="Image result for easter cooking"/>
          <p:cNvPicPr preferRelativeResize="0"/>
          <p:nvPr/>
        </p:nvPicPr>
        <p:blipFill rotWithShape="1">
          <a:blip r:embed="rId3">
            <a:alphaModFix/>
          </a:blip>
          <a:srcRect/>
          <a:stretch/>
        </p:blipFill>
        <p:spPr>
          <a:xfrm>
            <a:off x="4193976" y="4984460"/>
            <a:ext cx="2435950" cy="1631216"/>
          </a:xfrm>
          <a:prstGeom prst="rect">
            <a:avLst/>
          </a:prstGeom>
          <a:noFill/>
          <a:ln>
            <a:noFill/>
          </a:ln>
        </p:spPr>
      </p:pic>
      <p:pic>
        <p:nvPicPr>
          <p:cNvPr id="30029" name="Google Shape;30029;p44" descr="Image result for easter cooking"/>
          <p:cNvPicPr preferRelativeResize="0"/>
          <p:nvPr/>
        </p:nvPicPr>
        <p:blipFill rotWithShape="1">
          <a:blip r:embed="rId4">
            <a:alphaModFix/>
          </a:blip>
          <a:srcRect/>
          <a:stretch/>
        </p:blipFill>
        <p:spPr>
          <a:xfrm>
            <a:off x="1316336" y="4984460"/>
            <a:ext cx="2189954" cy="1677227"/>
          </a:xfrm>
          <a:prstGeom prst="rect">
            <a:avLst/>
          </a:prstGeom>
          <a:noFill/>
          <a:ln>
            <a:noFill/>
          </a:ln>
        </p:spPr>
      </p:pic>
      <p:pic>
        <p:nvPicPr>
          <p:cNvPr id="30030" name="Google Shape;30030;p44" descr="Image result for easter crafts"/>
          <p:cNvPicPr preferRelativeResize="0"/>
          <p:nvPr/>
        </p:nvPicPr>
        <p:blipFill rotWithShape="1">
          <a:blip r:embed="rId5">
            <a:alphaModFix/>
          </a:blip>
          <a:srcRect/>
          <a:stretch/>
        </p:blipFill>
        <p:spPr>
          <a:xfrm>
            <a:off x="7317611" y="4727842"/>
            <a:ext cx="1955738" cy="1955738"/>
          </a:xfrm>
          <a:prstGeom prst="rect">
            <a:avLst/>
          </a:prstGeom>
          <a:noFill/>
          <a:ln>
            <a:noFill/>
          </a:ln>
        </p:spPr>
      </p:pic>
      <p:pic>
        <p:nvPicPr>
          <p:cNvPr id="30031" name="Google Shape;30031;p44" descr="Image result for easter stories"/>
          <p:cNvPicPr preferRelativeResize="0"/>
          <p:nvPr/>
        </p:nvPicPr>
        <p:blipFill rotWithShape="1">
          <a:blip r:embed="rId6">
            <a:alphaModFix/>
          </a:blip>
          <a:srcRect/>
          <a:stretch/>
        </p:blipFill>
        <p:spPr>
          <a:xfrm>
            <a:off x="9669570" y="4389263"/>
            <a:ext cx="1543351" cy="22943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11"/>
        <p:cNvGrpSpPr/>
        <p:nvPr/>
      </p:nvGrpSpPr>
      <p:grpSpPr>
        <a:xfrm>
          <a:off x="0" y="0"/>
          <a:ext cx="0" cy="0"/>
          <a:chOff x="0" y="0"/>
          <a:chExt cx="0" cy="0"/>
        </a:xfrm>
      </p:grpSpPr>
      <p:sp>
        <p:nvSpPr>
          <p:cNvPr id="29812" name="Google Shape;29812;p16"/>
          <p:cNvSpPr txBox="1">
            <a:spLocks noGrp="1"/>
          </p:cNvSpPr>
          <p:nvPr>
            <p:ph type="title"/>
          </p:nvPr>
        </p:nvSpPr>
        <p:spPr>
          <a:xfrm>
            <a:off x="839788" y="457200"/>
            <a:ext cx="3932100" cy="160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9813" name="Google Shape;29813;p16"/>
          <p:cNvSpPr txBox="1">
            <a:spLocks noGrp="1"/>
          </p:cNvSpPr>
          <p:nvPr>
            <p:ph type="body" idx="1"/>
          </p:nvPr>
        </p:nvSpPr>
        <p:spPr>
          <a:xfrm>
            <a:off x="5183188" y="987425"/>
            <a:ext cx="6172200" cy="4873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9814" name="Google Shape;29814;p16"/>
          <p:cNvSpPr txBox="1">
            <a:spLocks noGrp="1"/>
          </p:cNvSpPr>
          <p:nvPr>
            <p:ph type="body" idx="2"/>
          </p:nvPr>
        </p:nvSpPr>
        <p:spPr>
          <a:xfrm>
            <a:off x="839788" y="2057400"/>
            <a:ext cx="3932100" cy="381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9818"/>
        <p:cNvGrpSpPr/>
        <p:nvPr/>
      </p:nvGrpSpPr>
      <p:grpSpPr>
        <a:xfrm>
          <a:off x="0" y="0"/>
          <a:ext cx="0" cy="0"/>
          <a:chOff x="0" y="0"/>
          <a:chExt cx="0" cy="0"/>
        </a:xfrm>
      </p:grpSpPr>
      <p:sp>
        <p:nvSpPr>
          <p:cNvPr id="29819" name="Google Shape;29819;p17"/>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20" name="Google Shape;29820;p17"/>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2</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821" name="Google Shape;29821;p17"/>
          <p:cNvPicPr preferRelativeResize="0"/>
          <p:nvPr/>
        </p:nvPicPr>
        <p:blipFill rotWithShape="1">
          <a:blip r:embed="rId3">
            <a:alphaModFix/>
          </a:blip>
          <a:srcRect l="3188" t="5344" r="10171" b="3298"/>
          <a:stretch/>
        </p:blipFill>
        <p:spPr>
          <a:xfrm>
            <a:off x="897026" y="2433101"/>
            <a:ext cx="10521248" cy="1638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25"/>
        <p:cNvGrpSpPr/>
        <p:nvPr/>
      </p:nvGrpSpPr>
      <p:grpSpPr>
        <a:xfrm>
          <a:off x="0" y="0"/>
          <a:ext cx="0" cy="0"/>
          <a:chOff x="0" y="0"/>
          <a:chExt cx="0" cy="0"/>
        </a:xfrm>
      </p:grpSpPr>
      <p:sp>
        <p:nvSpPr>
          <p:cNvPr id="29826" name="Google Shape;29826;p18"/>
          <p:cNvSpPr txBox="1">
            <a:spLocks noGrp="1"/>
          </p:cNvSpPr>
          <p:nvPr>
            <p:ph type="title"/>
          </p:nvPr>
        </p:nvSpPr>
        <p:spPr>
          <a:xfrm>
            <a:off x="838200" y="196313"/>
            <a:ext cx="10515600" cy="1325700"/>
          </a:xfrm>
          <a:prstGeom prst="rect">
            <a:avLst/>
          </a:prstGeom>
          <a:solidFill>
            <a:srgbClr val="FFC00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Sensory stories</a:t>
            </a:r>
            <a:endParaRPr/>
          </a:p>
        </p:txBody>
      </p:sp>
      <p:sp>
        <p:nvSpPr>
          <p:cNvPr id="29827" name="Google Shape;29827;p18"/>
          <p:cNvSpPr/>
          <p:nvPr/>
        </p:nvSpPr>
        <p:spPr>
          <a:xfrm>
            <a:off x="3746272" y="2112719"/>
            <a:ext cx="7607400" cy="310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0" i="0" u="none" strike="noStrike">
              <a:solidFill>
                <a:srgbClr val="000000"/>
              </a:solidFill>
              <a:latin typeface="Arial"/>
              <a:ea typeface="Arial"/>
              <a:cs typeface="Arial"/>
              <a:sym typeface="Arial"/>
            </a:endParaRPr>
          </a:p>
          <a:p>
            <a:pPr marL="0" marR="0" lvl="0" indent="0" algn="ctr" rtl="0">
              <a:spcBef>
                <a:spcPts val="0"/>
              </a:spcBef>
              <a:spcAft>
                <a:spcPts val="0"/>
              </a:spcAft>
              <a:buNone/>
            </a:pPr>
            <a:r>
              <a:rPr lang="en-GB" sz="3200" b="1">
                <a:solidFill>
                  <a:srgbClr val="000000"/>
                </a:solidFill>
                <a:latin typeface="Calibri"/>
                <a:ea typeface="Calibri"/>
                <a:cs typeface="Calibri"/>
                <a:sym typeface="Calibri"/>
              </a:rPr>
              <a:t>Choosing a story</a:t>
            </a:r>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Try to find a story/book that has lots of repetition, actions and excitement to it.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In class we enjoy reading the same story over and over again so that we can really begin to understand it and anticipate what is going to happen next.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Incorporate lots of actions, signs and maybe even props to create a fun sensory story!</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pic>
        <p:nvPicPr>
          <p:cNvPr id="29828" name="Google Shape;29828;p18" descr="Image result for books"/>
          <p:cNvPicPr preferRelativeResize="0"/>
          <p:nvPr/>
        </p:nvPicPr>
        <p:blipFill rotWithShape="1">
          <a:blip r:embed="rId3">
            <a:alphaModFix/>
          </a:blip>
          <a:srcRect l="26729" r="27507"/>
          <a:stretch/>
        </p:blipFill>
        <p:spPr>
          <a:xfrm>
            <a:off x="1223890" y="1569182"/>
            <a:ext cx="2266816" cy="50925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9832"/>
        <p:cNvGrpSpPr/>
        <p:nvPr/>
      </p:nvGrpSpPr>
      <p:grpSpPr>
        <a:xfrm>
          <a:off x="0" y="0"/>
          <a:ext cx="0" cy="0"/>
          <a:chOff x="0" y="0"/>
          <a:chExt cx="0" cy="0"/>
        </a:xfrm>
      </p:grpSpPr>
      <p:sp>
        <p:nvSpPr>
          <p:cNvPr id="29833" name="Google Shape;29833;p19"/>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34" name="Google Shape;29834;p19"/>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3</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835" name="Google Shape;29835;p19"/>
          <p:cNvPicPr preferRelativeResize="0"/>
          <p:nvPr/>
        </p:nvPicPr>
        <p:blipFill rotWithShape="1">
          <a:blip r:embed="rId3">
            <a:alphaModFix/>
          </a:blip>
          <a:srcRect l="1035" t="1838" r="1270" b="4343"/>
          <a:stretch/>
        </p:blipFill>
        <p:spPr>
          <a:xfrm>
            <a:off x="783877" y="2208627"/>
            <a:ext cx="10653158" cy="2532185"/>
          </a:xfrm>
          <a:prstGeom prst="rect">
            <a:avLst/>
          </a:prstGeom>
          <a:blipFill rotWithShape="1">
            <a:blip r:embed="rId4">
              <a:alphaModFix/>
            </a:blip>
            <a:tile tx="0" ty="0" sx="99997" sy="99997" flip="none" algn="tl"/>
          </a:blipFill>
          <a:ln>
            <a:noFill/>
          </a:ln>
        </p:spPr>
      </p:pic>
      <p:sp>
        <p:nvSpPr>
          <p:cNvPr id="29836" name="Google Shape;29836;p19"/>
          <p:cNvSpPr txBox="1"/>
          <p:nvPr/>
        </p:nvSpPr>
        <p:spPr>
          <a:xfrm>
            <a:off x="754965" y="2023961"/>
            <a:ext cx="2532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40"/>
        <p:cNvGrpSpPr/>
        <p:nvPr/>
      </p:nvGrpSpPr>
      <p:grpSpPr>
        <a:xfrm>
          <a:off x="0" y="0"/>
          <a:ext cx="0" cy="0"/>
          <a:chOff x="0" y="0"/>
          <a:chExt cx="0" cy="0"/>
        </a:xfrm>
      </p:grpSpPr>
      <p:sp>
        <p:nvSpPr>
          <p:cNvPr id="29841" name="Google Shape;29841;p20"/>
          <p:cNvSpPr txBox="1">
            <a:spLocks noGrp="1"/>
          </p:cNvSpPr>
          <p:nvPr>
            <p:ph type="title"/>
          </p:nvPr>
        </p:nvSpPr>
        <p:spPr>
          <a:xfrm>
            <a:off x="838200" y="196313"/>
            <a:ext cx="10515600" cy="1325700"/>
          </a:xfrm>
          <a:prstGeom prst="rect">
            <a:avLst/>
          </a:prstGeom>
          <a:solidFill>
            <a:srgbClr val="00B05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u="sng"/>
              <a:t>Sounds</a:t>
            </a:r>
            <a:endParaRPr/>
          </a:p>
        </p:txBody>
      </p:sp>
      <p:sp>
        <p:nvSpPr>
          <p:cNvPr id="29842" name="Google Shape;29842;p20"/>
          <p:cNvSpPr/>
          <p:nvPr/>
        </p:nvSpPr>
        <p:spPr>
          <a:xfrm>
            <a:off x="701665" y="1685360"/>
            <a:ext cx="6925200" cy="421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0" i="0" u="none" strike="noStrike">
              <a:solidFill>
                <a:srgbClr val="000000"/>
              </a:solidFill>
              <a:latin typeface="Arial"/>
              <a:ea typeface="Arial"/>
              <a:cs typeface="Arial"/>
              <a:sym typeface="Arial"/>
            </a:endParaRPr>
          </a:p>
          <a:p>
            <a:pPr marL="0" marR="0" lvl="0" indent="0" algn="ctr" rtl="0">
              <a:spcBef>
                <a:spcPts val="0"/>
              </a:spcBef>
              <a:spcAft>
                <a:spcPts val="0"/>
              </a:spcAft>
              <a:buNone/>
            </a:pPr>
            <a:r>
              <a:rPr lang="en-GB" sz="3200" b="1">
                <a:solidFill>
                  <a:srgbClr val="000000"/>
                </a:solidFill>
                <a:latin typeface="Calibri"/>
                <a:ea typeface="Calibri"/>
                <a:cs typeface="Calibri"/>
                <a:sym typeface="Calibri"/>
              </a:rPr>
              <a:t>Making noise and exploring sound</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Explore everything around you!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Make fun with house hold utensils and objects, for example, students can work on their fine motor skills by being presented with a range of different objects – can they pick them up and drop them on the floor? Which one is the loudest?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GB" sz="1800">
                <a:solidFill>
                  <a:srgbClr val="000000"/>
                </a:solidFill>
                <a:latin typeface="Calibri"/>
                <a:ea typeface="Calibri"/>
                <a:cs typeface="Calibri"/>
                <a:sym typeface="Calibri"/>
              </a:rPr>
              <a:t>Can they hold one object and hit it onto another, for example, using sticks or wooden spoons and hitting them onto pans to make sounds? </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pic>
        <p:nvPicPr>
          <p:cNvPr id="29843" name="Google Shape;29843;p20" descr="Image result for pots and pans drums"/>
          <p:cNvPicPr preferRelativeResize="0"/>
          <p:nvPr/>
        </p:nvPicPr>
        <p:blipFill rotWithShape="1">
          <a:blip r:embed="rId3">
            <a:alphaModFix/>
          </a:blip>
          <a:srcRect/>
          <a:stretch/>
        </p:blipFill>
        <p:spPr>
          <a:xfrm>
            <a:off x="8027747" y="2017775"/>
            <a:ext cx="3326053" cy="35011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29847"/>
        <p:cNvGrpSpPr/>
        <p:nvPr/>
      </p:nvGrpSpPr>
      <p:grpSpPr>
        <a:xfrm>
          <a:off x="0" y="0"/>
          <a:ext cx="0" cy="0"/>
          <a:chOff x="0" y="0"/>
          <a:chExt cx="0" cy="0"/>
        </a:xfrm>
      </p:grpSpPr>
      <p:sp>
        <p:nvSpPr>
          <p:cNvPr id="29848" name="Google Shape;29848;p21"/>
          <p:cNvSpPr txBox="1"/>
          <p:nvPr/>
        </p:nvSpPr>
        <p:spPr>
          <a:xfrm>
            <a:off x="647114" y="478302"/>
            <a:ext cx="10922100" cy="5856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49" name="Google Shape;29849;p21"/>
          <p:cNvSpPr txBox="1"/>
          <p:nvPr/>
        </p:nvSpPr>
        <p:spPr>
          <a:xfrm>
            <a:off x="2489981" y="523461"/>
            <a:ext cx="7212000" cy="1200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7800"/>
              <a:buFont typeface="Arial"/>
              <a:buNone/>
            </a:pPr>
            <a:r>
              <a:rPr lang="en-GB" sz="7800" u="sng">
                <a:solidFill>
                  <a:schemeClr val="dk1"/>
                </a:solidFill>
                <a:latin typeface="Calibri"/>
                <a:ea typeface="Calibri"/>
                <a:cs typeface="Calibri"/>
                <a:sym typeface="Calibri"/>
              </a:rPr>
              <a:t>Task 4</a:t>
            </a:r>
            <a:endParaRPr/>
          </a:p>
          <a:p>
            <a:pPr marL="0" marR="0" lvl="0" indent="0" algn="ctr" rtl="0">
              <a:lnSpc>
                <a:spcPct val="90000"/>
              </a:lnSpc>
              <a:spcBef>
                <a:spcPts val="1000"/>
              </a:spcBef>
              <a:spcAft>
                <a:spcPts val="0"/>
              </a:spcAft>
              <a:buClr>
                <a:schemeClr val="dk1"/>
              </a:buClr>
              <a:buSzPts val="4400"/>
              <a:buFont typeface="Arial"/>
              <a:buNone/>
            </a:pPr>
            <a:endParaRPr sz="4400" u="sng">
              <a:solidFill>
                <a:schemeClr val="dk1"/>
              </a:solidFill>
              <a:latin typeface="Calibri"/>
              <a:ea typeface="Calibri"/>
              <a:cs typeface="Calibri"/>
              <a:sym typeface="Calibri"/>
            </a:endParaRPr>
          </a:p>
        </p:txBody>
      </p:sp>
      <p:pic>
        <p:nvPicPr>
          <p:cNvPr id="29850" name="Google Shape;29850;p21"/>
          <p:cNvPicPr preferRelativeResize="0"/>
          <p:nvPr/>
        </p:nvPicPr>
        <p:blipFill rotWithShape="1">
          <a:blip r:embed="rId3">
            <a:alphaModFix/>
          </a:blip>
          <a:srcRect l="2310" t="6104" r="4518" b="5172"/>
          <a:stretch/>
        </p:blipFill>
        <p:spPr>
          <a:xfrm>
            <a:off x="806450" y="2332432"/>
            <a:ext cx="10579100" cy="13037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Widescreen</PresentationFormat>
  <Paragraphs>155</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Home learning ideas for Keller students!</vt:lpstr>
      <vt:lpstr>PowerPoint Presentation</vt:lpstr>
      <vt:lpstr>Silky Soft Playdoh</vt:lpstr>
      <vt:lpstr>PowerPoint Presentation</vt:lpstr>
      <vt:lpstr>PowerPoint Presentation</vt:lpstr>
      <vt:lpstr>Sensory stories</vt:lpstr>
      <vt:lpstr>PowerPoint Presentation</vt:lpstr>
      <vt:lpstr>Sounds</vt:lpstr>
      <vt:lpstr>PowerPoint Presentation</vt:lpstr>
      <vt:lpstr>Chocolate Easter egg nest cakes</vt:lpstr>
      <vt:lpstr>PowerPoint Presentation</vt:lpstr>
      <vt:lpstr>PowerPoint Presentation</vt:lpstr>
      <vt:lpstr>Movement</vt:lpstr>
      <vt:lpstr>PowerPoint Presentation</vt:lpstr>
      <vt:lpstr>Simon Says</vt:lpstr>
      <vt:lpstr>PowerPoint Presentation</vt:lpstr>
      <vt:lpstr>PowerPoint Presentation</vt:lpstr>
      <vt:lpstr>Arts &amp; Crafts</vt:lpstr>
      <vt:lpstr>PowerPoint Presentation</vt:lpstr>
      <vt:lpstr>Relax!</vt:lpstr>
      <vt:lpstr>PowerPoint Presentation</vt:lpstr>
      <vt:lpstr>Sensory Exploration</vt:lpstr>
      <vt:lpstr>PowerPoint Presentation</vt:lpstr>
      <vt:lpstr>Outdoor learning</vt:lpstr>
      <vt:lpstr>PowerPoint Presentation</vt:lpstr>
      <vt:lpstr>Music</vt:lpstr>
      <vt:lpstr>PowerPoint Presentation</vt:lpstr>
      <vt:lpstr>Computing</vt:lpstr>
      <vt:lpstr>At the Farm</vt:lpstr>
      <vt:lpstr>At the Farm</vt:lpstr>
      <vt:lpstr>Easter</vt:lpstr>
      <vt:lpstr>Easter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ideas for Keller students!</dc:title>
  <dc:creator>J Hayler</dc:creator>
  <cp:lastModifiedBy>UTL</cp:lastModifiedBy>
  <cp:revision>1</cp:revision>
  <dcterms:modified xsi:type="dcterms:W3CDTF">2020-03-19T09:02:25Z</dcterms:modified>
</cp:coreProperties>
</file>