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8"/>
  </p:notesMasterIdLst>
  <p:handoutMasterIdLst>
    <p:handoutMasterId r:id="rId19"/>
  </p:handoutMasterIdLst>
  <p:sldIdLst>
    <p:sldId id="258" r:id="rId2"/>
    <p:sldId id="267" r:id="rId3"/>
    <p:sldId id="264" r:id="rId4"/>
    <p:sldId id="275" r:id="rId5"/>
    <p:sldId id="276" r:id="rId6"/>
    <p:sldId id="277" r:id="rId7"/>
    <p:sldId id="279" r:id="rId8"/>
    <p:sldId id="278" r:id="rId9"/>
    <p:sldId id="281" r:id="rId10"/>
    <p:sldId id="282" r:id="rId11"/>
    <p:sldId id="266" r:id="rId12"/>
    <p:sldId id="287" r:id="rId13"/>
    <p:sldId id="284" r:id="rId14"/>
    <p:sldId id="285" r:id="rId15"/>
    <p:sldId id="288" r:id="rId16"/>
    <p:sldId id="263" r:id="rId17"/>
  </p:sldIdLst>
  <p:sldSz cx="9144000" cy="6858000" type="screen4x3"/>
  <p:notesSz cx="6858000" cy="9144000"/>
  <p:embeddedFontLst>
    <p:embeddedFont>
      <p:font typeface="Calibri" panose="020F0502020204030204" pitchFamily="34" charset="0"/>
      <p:regular r:id="rId20"/>
      <p:bold r:id="rId21"/>
      <p:italic r:id="rId22"/>
      <p:boldItalic r:id="rId23"/>
    </p:embeddedFont>
    <p:embeddedFont>
      <p:font typeface="Twinkl" pitchFamily="2" charset="0"/>
      <p:regular r:id="rId24"/>
      <p:bold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B9BE"/>
    <a:srgbClr val="8ACBC0"/>
    <a:srgbClr val="25B7BC"/>
    <a:srgbClr val="18A0DB"/>
    <a:srgbClr val="DE1E5A"/>
    <a:srgbClr val="BC0105"/>
    <a:srgbClr val="4DB1E3"/>
    <a:srgbClr val="80C1EB"/>
    <a:srgbClr val="ACDDF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114" d="100"/>
          <a:sy n="114" d="100"/>
        </p:scale>
        <p:origin x="1560" y="102"/>
      </p:cViewPr>
      <p:guideLst>
        <p:guide orient="horz" pos="2205"/>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09/12/2020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09/12/2020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9086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58187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resources/health-and-wellbeing-pshce-subjects-key-stage-1/safety/safety-internet-safety"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image" Target="../media/image23.png"/><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image" Target="../media/image23.png"/><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saferinternet.org.uk/safer-internet-day/safer-internet-day-2020/i-am-educator/film-what-does-my-avatar-say-about-me"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MS PGothic" panose="020B0600070205080204" pitchFamily="34" charset="-128"/>
              </a:rPr>
              <a:t>This Is Me</a:t>
            </a:r>
            <a:endParaRPr lang="en-GB" dirty="0"/>
          </a:p>
        </p:txBody>
      </p:sp>
      <p:sp>
        <p:nvSpPr>
          <p:cNvPr id="4" name="Rectangle 3"/>
          <p:cNvSpPr/>
          <p:nvPr/>
        </p:nvSpPr>
        <p:spPr>
          <a:xfrm>
            <a:off x="755650" y="1473201"/>
            <a:ext cx="7632700" cy="495108"/>
          </a:xfrm>
          <a:prstGeom prst="rect">
            <a:avLst/>
          </a:prstGeom>
          <a:solidFill>
            <a:srgbClr val="8ACBC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marL="342900" indent="-342900">
              <a:buFont typeface="Arial" panose="020B0604020202020204" pitchFamily="34" charset="0"/>
              <a:buChar char="•"/>
              <a:defRPr/>
            </a:pPr>
            <a:r>
              <a:rPr lang="en-GB" altLang="en-US" dirty="0">
                <a:solidFill>
                  <a:schemeClr val="tx1"/>
                </a:solidFill>
                <a:latin typeface="Twinkl" pitchFamily="2" charset="0"/>
                <a:ea typeface="MS PGothic" panose="020B0600070205080204" pitchFamily="34" charset="-128"/>
              </a:rPr>
              <a:t>What do you like to do online?</a:t>
            </a:r>
          </a:p>
        </p:txBody>
      </p:sp>
      <p:sp>
        <p:nvSpPr>
          <p:cNvPr id="5" name="Rectangle 4"/>
          <p:cNvSpPr/>
          <p:nvPr/>
        </p:nvSpPr>
        <p:spPr>
          <a:xfrm>
            <a:off x="755650" y="2121945"/>
            <a:ext cx="7632700" cy="495108"/>
          </a:xfrm>
          <a:prstGeom prst="rect">
            <a:avLst/>
          </a:prstGeom>
          <a:solidFill>
            <a:srgbClr val="8ACBC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marL="342900" indent="-342900">
              <a:buFont typeface="Arial" panose="020B0604020202020204" pitchFamily="34" charset="0"/>
              <a:buChar char="•"/>
              <a:defRPr/>
            </a:pPr>
            <a:r>
              <a:rPr lang="en-GB" altLang="en-US" dirty="0">
                <a:solidFill>
                  <a:schemeClr val="tx1"/>
                </a:solidFill>
                <a:latin typeface="Twinkl" pitchFamily="2" charset="0"/>
                <a:ea typeface="MS PGothic" panose="020B0600070205080204" pitchFamily="34" charset="-128"/>
              </a:rPr>
              <a:t>Who likes to do the same/different?</a:t>
            </a:r>
          </a:p>
        </p:txBody>
      </p:sp>
      <p:sp>
        <p:nvSpPr>
          <p:cNvPr id="6" name="Rectangle 5"/>
          <p:cNvSpPr/>
          <p:nvPr/>
        </p:nvSpPr>
        <p:spPr>
          <a:xfrm>
            <a:off x="755650" y="2770689"/>
            <a:ext cx="7632700" cy="495108"/>
          </a:xfrm>
          <a:prstGeom prst="rect">
            <a:avLst/>
          </a:prstGeom>
          <a:solidFill>
            <a:srgbClr val="8ACBC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marL="342900" indent="-342900">
              <a:buFont typeface="Arial" panose="020B0604020202020204" pitchFamily="34" charset="0"/>
              <a:buChar char="•"/>
              <a:defRPr/>
            </a:pPr>
            <a:r>
              <a:rPr lang="en-GB" dirty="0">
                <a:solidFill>
                  <a:schemeClr val="tx1"/>
                </a:solidFill>
                <a:latin typeface="Twinkl" pitchFamily="2" charset="0"/>
                <a:ea typeface="MS PGothic" panose="020B0600070205080204" pitchFamily="34" charset="-128"/>
              </a:rPr>
              <a:t>Is it OK for people to like different things online?</a:t>
            </a:r>
          </a:p>
        </p:txBody>
      </p:sp>
      <p:sp>
        <p:nvSpPr>
          <p:cNvPr id="7" name="Rectangle 6"/>
          <p:cNvSpPr/>
          <p:nvPr/>
        </p:nvSpPr>
        <p:spPr>
          <a:xfrm>
            <a:off x="755650" y="3419433"/>
            <a:ext cx="7632700" cy="495108"/>
          </a:xfrm>
          <a:prstGeom prst="rect">
            <a:avLst/>
          </a:prstGeom>
          <a:solidFill>
            <a:srgbClr val="8ACBC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marL="342900" indent="-342900">
              <a:buFont typeface="Arial" panose="020B0604020202020204" pitchFamily="34" charset="0"/>
              <a:buChar char="•"/>
              <a:defRPr/>
            </a:pPr>
            <a:r>
              <a:rPr lang="en-GB" b="1" dirty="0">
                <a:solidFill>
                  <a:schemeClr val="tx1"/>
                </a:solidFill>
                <a:latin typeface="Twinkl" pitchFamily="2" charset="0"/>
                <a:ea typeface="MS PGothic" panose="020B0600070205080204" pitchFamily="34" charset="-128"/>
              </a:rPr>
              <a:t>What could we do to make the Internet better?</a:t>
            </a:r>
          </a:p>
        </p:txBody>
      </p:sp>
    </p:spTree>
    <p:extLst>
      <p:ext uri="{BB962C8B-B14F-4D97-AF65-F5344CB8AC3E}">
        <p14:creationId xmlns:p14="http://schemas.microsoft.com/office/powerpoint/2010/main" val="1314418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1"/>
          <p:cNvSpPr>
            <a:spLocks noGrp="1"/>
          </p:cNvSpPr>
          <p:nvPr>
            <p:ph type="title"/>
          </p:nvPr>
        </p:nvSpPr>
        <p:spPr>
          <a:xfrm>
            <a:off x="457198" y="478895"/>
            <a:ext cx="8220075" cy="994306"/>
          </a:xfrm>
          <a:prstGeom prst="roundRect">
            <a:avLst>
              <a:gd name="adj" fmla="val 9641"/>
            </a:avLst>
          </a:prstGeom>
          <a:noFill/>
          <a:ln>
            <a:noFill/>
          </a:ln>
        </p:spPr>
        <p:txBody>
          <a:bodyPr spcFirstLastPara="1" wrap="square" lIns="252000" tIns="252000" rIns="252000" bIns="252000" anchor="ctr" anchorCtr="1">
            <a:noAutofit/>
          </a:bodyPr>
          <a:lstStyle/>
          <a:p>
            <a:pPr marL="0" lvl="0" indent="0" algn="ctr" rtl="0">
              <a:lnSpc>
                <a:spcPct val="90000"/>
              </a:lnSpc>
              <a:spcBef>
                <a:spcPts val="0"/>
              </a:spcBef>
              <a:spcAft>
                <a:spcPts val="0"/>
              </a:spcAft>
              <a:buClr>
                <a:srgbClr val="1C1C1C"/>
              </a:buClr>
              <a:buSzPts val="4000"/>
              <a:buFont typeface="Arial"/>
              <a:buNone/>
            </a:pPr>
            <a:r>
              <a:rPr lang="en-GB" dirty="0"/>
              <a:t>An Internet We Trust</a:t>
            </a:r>
            <a:endParaRPr dirty="0"/>
          </a:p>
        </p:txBody>
      </p:sp>
      <p:sp>
        <p:nvSpPr>
          <p:cNvPr id="138" name="Google Shape;138;p11"/>
          <p:cNvSpPr/>
          <p:nvPr/>
        </p:nvSpPr>
        <p:spPr>
          <a:xfrm>
            <a:off x="849075" y="1443850"/>
            <a:ext cx="7539300" cy="1754286"/>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Font typeface="Arial" panose="020B0604020202020204" pitchFamily="34" charset="0"/>
              <a:buChar char="•"/>
            </a:pPr>
            <a:r>
              <a:rPr lang="en-GB" sz="1800" b="0" i="0" u="none" strike="noStrike" cap="none" dirty="0">
                <a:solidFill>
                  <a:schemeClr val="dk1"/>
                </a:solidFill>
                <a:ea typeface="Arial"/>
                <a:cs typeface="Arial"/>
                <a:sym typeface="Arial"/>
              </a:rPr>
              <a:t>The theme this year asks us</a:t>
            </a:r>
            <a:r>
              <a:rPr lang="en-GB" sz="1800" dirty="0">
                <a:solidFill>
                  <a:schemeClr val="dk1"/>
                </a:solidFill>
              </a:rPr>
              <a:t> to think about how we can know what to trust online. </a:t>
            </a:r>
            <a:endParaRPr sz="1800" dirty="0">
              <a:solidFill>
                <a:schemeClr val="dk1"/>
              </a:solidFill>
            </a:endParaRPr>
          </a:p>
          <a:p>
            <a:pPr marL="285750" marR="0" lvl="0" indent="-285750" algn="l" rtl="0">
              <a:spcBef>
                <a:spcPts val="0"/>
              </a:spcBef>
              <a:spcAft>
                <a:spcPts val="0"/>
              </a:spcAft>
              <a:buFont typeface="Arial" panose="020B0604020202020204" pitchFamily="34" charset="0"/>
              <a:buChar char="•"/>
            </a:pPr>
            <a:endParaRPr sz="1800" dirty="0">
              <a:solidFill>
                <a:schemeClr val="dk1"/>
              </a:solidFill>
            </a:endParaRPr>
          </a:p>
          <a:p>
            <a:pPr marL="285750" marR="0" lvl="0" indent="-285750" algn="l" rtl="0">
              <a:spcBef>
                <a:spcPts val="0"/>
              </a:spcBef>
              <a:spcAft>
                <a:spcPts val="0"/>
              </a:spcAft>
              <a:buFont typeface="Arial" panose="020B0604020202020204" pitchFamily="34" charset="0"/>
              <a:buChar char="•"/>
            </a:pPr>
            <a:r>
              <a:rPr lang="en-GB" sz="1800" dirty="0">
                <a:solidFill>
                  <a:schemeClr val="dk1"/>
                </a:solidFill>
              </a:rPr>
              <a:t>We need to learn how we separate fact from fiction. </a:t>
            </a:r>
          </a:p>
          <a:p>
            <a:pPr marL="285750" marR="0" lvl="0" indent="-285750" algn="l" rtl="0">
              <a:spcBef>
                <a:spcPts val="0"/>
              </a:spcBef>
              <a:spcAft>
                <a:spcPts val="0"/>
              </a:spcAft>
              <a:buFont typeface="Arial" panose="020B0604020202020204" pitchFamily="34" charset="0"/>
              <a:buChar char="•"/>
            </a:pPr>
            <a:endParaRPr lang="en-US" sz="1800" dirty="0">
              <a:solidFill>
                <a:schemeClr val="dk1"/>
              </a:solidFill>
            </a:endParaRPr>
          </a:p>
          <a:p>
            <a:pPr marL="285750" marR="0" lvl="0" indent="-285750" algn="l" rtl="0">
              <a:spcBef>
                <a:spcPts val="0"/>
              </a:spcBef>
              <a:spcAft>
                <a:spcPts val="0"/>
              </a:spcAft>
              <a:buFont typeface="Arial" panose="020B0604020202020204" pitchFamily="34" charset="0"/>
              <a:buChar char="•"/>
            </a:pPr>
            <a:r>
              <a:rPr lang="en-US" sz="1800" dirty="0">
                <a:solidFill>
                  <a:schemeClr val="dk1"/>
                </a:solidFill>
              </a:rPr>
              <a:t>How do we know if we can trust something online?</a:t>
            </a:r>
          </a:p>
        </p:txBody>
      </p:sp>
      <p:pic>
        <p:nvPicPr>
          <p:cNvPr id="3" name="Picture 2" descr="A picture containing engineering drawing&#10;&#10;Description automatically generated">
            <a:extLst>
              <a:ext uri="{FF2B5EF4-FFF2-40B4-BE49-F238E27FC236}">
                <a16:creationId xmlns:a16="http://schemas.microsoft.com/office/drawing/2014/main" id="{808EEF41-C617-42E9-BA99-5E58CD01DB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9256" y="3429000"/>
            <a:ext cx="3391954" cy="26359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8">
                                            <p:txEl>
                                              <p:pRg st="0" end="0"/>
                                            </p:txEl>
                                          </p:spTgt>
                                        </p:tgtEl>
                                        <p:attrNameLst>
                                          <p:attrName>style.visibility</p:attrName>
                                        </p:attrNameLst>
                                      </p:cBhvr>
                                      <p:to>
                                        <p:strVal val="visible"/>
                                      </p:to>
                                    </p:set>
                                    <p:animEffect transition="in" filter="fade">
                                      <p:cBhvr>
                                        <p:cTn id="7" dur="500"/>
                                        <p:tgtEl>
                                          <p:spTgt spid="13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8">
                                            <p:txEl>
                                              <p:pRg st="2" end="2"/>
                                            </p:txEl>
                                          </p:spTgt>
                                        </p:tgtEl>
                                        <p:attrNameLst>
                                          <p:attrName>style.visibility</p:attrName>
                                        </p:attrNameLst>
                                      </p:cBhvr>
                                      <p:to>
                                        <p:strVal val="visible"/>
                                      </p:to>
                                    </p:set>
                                    <p:animEffect transition="in" filter="fade">
                                      <p:cBhvr>
                                        <p:cTn id="15" dur="500"/>
                                        <p:tgtEl>
                                          <p:spTgt spid="138">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8">
                                            <p:txEl>
                                              <p:pRg st="4" end="4"/>
                                            </p:txEl>
                                          </p:spTgt>
                                        </p:tgtEl>
                                        <p:attrNameLst>
                                          <p:attrName>style.visibility</p:attrName>
                                        </p:attrNameLst>
                                      </p:cBhvr>
                                      <p:to>
                                        <p:strVal val="visible"/>
                                      </p:to>
                                    </p:set>
                                    <p:animEffect transition="in" filter="fade">
                                      <p:cBhvr>
                                        <p:cTn id="20" dur="500"/>
                                        <p:tgtEl>
                                          <p:spTgt spid="13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2"/>
          <p:cNvSpPr>
            <a:spLocks noGrp="1"/>
          </p:cNvSpPr>
          <p:nvPr>
            <p:ph type="title"/>
          </p:nvPr>
        </p:nvSpPr>
        <p:spPr>
          <a:xfrm>
            <a:off x="457198" y="478895"/>
            <a:ext cx="8220075" cy="994306"/>
          </a:xfrm>
          <a:prstGeom prst="roundRect">
            <a:avLst>
              <a:gd name="adj" fmla="val 9641"/>
            </a:avLst>
          </a:prstGeom>
          <a:noFill/>
          <a:ln>
            <a:noFill/>
          </a:ln>
        </p:spPr>
        <p:txBody>
          <a:bodyPr spcFirstLastPara="1" wrap="square" lIns="252000" tIns="252000" rIns="252000" bIns="252000" anchor="ctr" anchorCtr="1">
            <a:noAutofit/>
          </a:bodyPr>
          <a:lstStyle/>
          <a:p>
            <a:pPr marL="0" lvl="0" indent="0" algn="ctr" rtl="0">
              <a:lnSpc>
                <a:spcPct val="90000"/>
              </a:lnSpc>
              <a:spcBef>
                <a:spcPts val="0"/>
              </a:spcBef>
              <a:spcAft>
                <a:spcPts val="0"/>
              </a:spcAft>
              <a:buClr>
                <a:srgbClr val="1C1C1C"/>
              </a:buClr>
              <a:buSzPts val="4000"/>
              <a:buFont typeface="Arial"/>
              <a:buNone/>
            </a:pPr>
            <a:r>
              <a:rPr lang="en-GB" dirty="0"/>
              <a:t>News or Fake News?</a:t>
            </a:r>
            <a:endParaRPr dirty="0"/>
          </a:p>
        </p:txBody>
      </p:sp>
      <p:sp>
        <p:nvSpPr>
          <p:cNvPr id="148" name="Google Shape;148;p12"/>
          <p:cNvSpPr/>
          <p:nvPr/>
        </p:nvSpPr>
        <p:spPr>
          <a:xfrm>
            <a:off x="755650" y="1278074"/>
            <a:ext cx="7632600" cy="2515343"/>
          </a:xfrm>
          <a:prstGeom prst="roundRect">
            <a:avLst>
              <a:gd name="adj" fmla="val 2583"/>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None/>
            </a:pPr>
            <a:r>
              <a:rPr lang="en-GB" sz="1800" dirty="0">
                <a:solidFill>
                  <a:srgbClr val="1C1C1C"/>
                </a:solidFill>
              </a:rPr>
              <a:t>There are ways we can investigate if the information we read is fact or fiction.</a:t>
            </a:r>
          </a:p>
          <a:p>
            <a:pPr marL="0" marR="0" lvl="0" indent="0" algn="l" rtl="0">
              <a:lnSpc>
                <a:spcPct val="90000"/>
              </a:lnSpc>
              <a:spcBef>
                <a:spcPts val="1000"/>
              </a:spcBef>
              <a:spcAft>
                <a:spcPts val="0"/>
              </a:spcAft>
              <a:buNone/>
            </a:pPr>
            <a:endParaRPr sz="1800" dirty="0">
              <a:solidFill>
                <a:srgbClr val="1C1C1C"/>
              </a:solidFill>
            </a:endParaRPr>
          </a:p>
          <a:p>
            <a:pPr lvl="0">
              <a:buClr>
                <a:srgbClr val="000000"/>
              </a:buClr>
            </a:pPr>
            <a:r>
              <a:rPr lang="en-GB" sz="1800" dirty="0">
                <a:solidFill>
                  <a:schemeClr val="dk1"/>
                </a:solidFill>
              </a:rPr>
              <a:t>The online world can influence, persuade and manipulate our decisions and opinions. It’s important we find out what is fact and what is fiction. Sometimes fake news can even be harmful. </a:t>
            </a:r>
            <a:endParaRPr lang="en-GB" dirty="0"/>
          </a:p>
          <a:p>
            <a:pPr lvl="0">
              <a:buClr>
                <a:srgbClr val="000000"/>
              </a:buClr>
            </a:pPr>
            <a:endParaRPr lang="en-GB" dirty="0"/>
          </a:p>
          <a:p>
            <a:pPr lvl="0">
              <a:buClr>
                <a:srgbClr val="000000"/>
              </a:buClr>
            </a:pPr>
            <a:r>
              <a:rPr lang="en-GB" b="1" dirty="0"/>
              <a:t>What can I do?</a:t>
            </a:r>
            <a:endParaRPr sz="1800" b="1" i="0" u="none" strike="noStrike" cap="none" dirty="0">
              <a:solidFill>
                <a:srgbClr val="1C1C1C"/>
              </a:solidFill>
              <a:ea typeface="Arial"/>
              <a:cs typeface="Arial"/>
              <a:sym typeface="Arial"/>
            </a:endParaRPr>
          </a:p>
          <a:p>
            <a:pPr marL="285750" marR="0" lvl="0" indent="-171450" algn="l" rtl="0">
              <a:lnSpc>
                <a:spcPct val="90000"/>
              </a:lnSpc>
              <a:spcBef>
                <a:spcPts val="1000"/>
              </a:spcBef>
              <a:spcAft>
                <a:spcPts val="0"/>
              </a:spcAft>
              <a:buClr>
                <a:srgbClr val="1C1C1C"/>
              </a:buClr>
              <a:buSzPts val="1800"/>
              <a:buFont typeface="Arial"/>
              <a:buNone/>
            </a:pPr>
            <a:endParaRPr sz="1800" b="0" i="0" u="none" strike="noStrike" cap="none" dirty="0">
              <a:solidFill>
                <a:srgbClr val="1C1C1C"/>
              </a:solidFill>
              <a:ea typeface="Arial"/>
              <a:cs typeface="Arial"/>
              <a:sym typeface="Arial"/>
            </a:endParaRPr>
          </a:p>
          <a:p>
            <a:pPr marL="285750" marR="0" lvl="0" indent="-171450" algn="l" rtl="0">
              <a:lnSpc>
                <a:spcPct val="90000"/>
              </a:lnSpc>
              <a:spcBef>
                <a:spcPts val="1000"/>
              </a:spcBef>
              <a:spcAft>
                <a:spcPts val="0"/>
              </a:spcAft>
              <a:buClr>
                <a:srgbClr val="1C1C1C"/>
              </a:buClr>
              <a:buSzPts val="1800"/>
              <a:buFont typeface="Arial"/>
              <a:buNone/>
            </a:pPr>
            <a:endParaRPr sz="1800" b="0" i="0" u="none" strike="noStrike" cap="none" dirty="0">
              <a:solidFill>
                <a:srgbClr val="1C1C1C"/>
              </a:solidFill>
              <a:ea typeface="Arial"/>
              <a:cs typeface="Arial"/>
              <a:sym typeface="Arial"/>
            </a:endParaRPr>
          </a:p>
          <a:p>
            <a:pPr marL="228600" marR="0" lvl="0" indent="-114300" algn="l" rtl="0">
              <a:lnSpc>
                <a:spcPct val="90000"/>
              </a:lnSpc>
              <a:spcBef>
                <a:spcPts val="1000"/>
              </a:spcBef>
              <a:spcAft>
                <a:spcPts val="0"/>
              </a:spcAft>
              <a:buClr>
                <a:srgbClr val="1C1C1C"/>
              </a:buClr>
              <a:buSzPts val="1800"/>
              <a:buFont typeface="Arial"/>
              <a:buNone/>
            </a:pPr>
            <a:endParaRPr sz="1800" b="0" i="0" u="none" strike="noStrike" cap="none" dirty="0">
              <a:solidFill>
                <a:srgbClr val="1C1C1C"/>
              </a:solidFill>
              <a:ea typeface="Arial"/>
              <a:cs typeface="Arial"/>
              <a:sym typeface="Arial"/>
            </a:endParaRPr>
          </a:p>
        </p:txBody>
      </p:sp>
      <p:sp>
        <p:nvSpPr>
          <p:cNvPr id="9" name="Rectangle 8">
            <a:extLst>
              <a:ext uri="{FF2B5EF4-FFF2-40B4-BE49-F238E27FC236}">
                <a16:creationId xmlns:a16="http://schemas.microsoft.com/office/drawing/2014/main" id="{6B624FCE-BB8D-4440-91A7-E7AFE89440CC}"/>
              </a:ext>
            </a:extLst>
          </p:cNvPr>
          <p:cNvSpPr/>
          <p:nvPr/>
        </p:nvSpPr>
        <p:spPr>
          <a:xfrm>
            <a:off x="755650" y="3793418"/>
            <a:ext cx="7632700" cy="467408"/>
          </a:xfrm>
          <a:prstGeom prst="rect">
            <a:avLst/>
          </a:prstGeom>
          <a:solidFill>
            <a:srgbClr val="8ACBC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lvl="0">
              <a:lnSpc>
                <a:spcPct val="90000"/>
              </a:lnSpc>
              <a:spcBef>
                <a:spcPts val="1000"/>
              </a:spcBef>
              <a:buClr>
                <a:srgbClr val="1C1C1C"/>
              </a:buClr>
              <a:buSzPts val="2800"/>
            </a:pPr>
            <a:r>
              <a:rPr lang="en-GB" b="1" dirty="0">
                <a:solidFill>
                  <a:srgbClr val="1C1C1C"/>
                </a:solidFill>
              </a:rPr>
              <a:t>Ask myself who wrote this?</a:t>
            </a:r>
            <a:endParaRPr lang="en-GB" b="1" dirty="0">
              <a:solidFill>
                <a:srgbClr val="1C1C1C"/>
              </a:solidFill>
              <a:latin typeface="Arial"/>
              <a:ea typeface="Arial"/>
              <a:cs typeface="Arial"/>
              <a:sym typeface="Arial"/>
            </a:endParaRPr>
          </a:p>
        </p:txBody>
      </p:sp>
      <p:sp>
        <p:nvSpPr>
          <p:cNvPr id="10" name="Rectangle 9">
            <a:extLst>
              <a:ext uri="{FF2B5EF4-FFF2-40B4-BE49-F238E27FC236}">
                <a16:creationId xmlns:a16="http://schemas.microsoft.com/office/drawing/2014/main" id="{5933CDB9-C170-4699-BD91-F64B2274E1D9}"/>
              </a:ext>
            </a:extLst>
          </p:cNvPr>
          <p:cNvSpPr/>
          <p:nvPr/>
        </p:nvSpPr>
        <p:spPr>
          <a:xfrm>
            <a:off x="755550" y="4395785"/>
            <a:ext cx="7632700" cy="467408"/>
          </a:xfrm>
          <a:prstGeom prst="rect">
            <a:avLst/>
          </a:prstGeom>
          <a:solidFill>
            <a:srgbClr val="8ACBC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lvl="0">
              <a:lnSpc>
                <a:spcPct val="90000"/>
              </a:lnSpc>
              <a:buClr>
                <a:srgbClr val="1C1C1C"/>
              </a:buClr>
              <a:buSzPts val="2800"/>
            </a:pPr>
            <a:r>
              <a:rPr lang="en-GB" b="1" dirty="0">
                <a:solidFill>
                  <a:schemeClr val="tx1"/>
                </a:solidFill>
              </a:rPr>
              <a:t>Investigate why is was written.</a:t>
            </a:r>
            <a:endParaRPr lang="en-GB" b="1" dirty="0">
              <a:solidFill>
                <a:schemeClr val="tx1"/>
              </a:solidFill>
              <a:latin typeface="Arial"/>
              <a:ea typeface="Arial"/>
              <a:cs typeface="Arial"/>
              <a:sym typeface="Arial"/>
            </a:endParaRPr>
          </a:p>
        </p:txBody>
      </p:sp>
      <p:sp>
        <p:nvSpPr>
          <p:cNvPr id="11" name="Rectangle 10">
            <a:extLst>
              <a:ext uri="{FF2B5EF4-FFF2-40B4-BE49-F238E27FC236}">
                <a16:creationId xmlns:a16="http://schemas.microsoft.com/office/drawing/2014/main" id="{D885779D-7E49-4856-8567-3B8F9AA62F5A}"/>
              </a:ext>
            </a:extLst>
          </p:cNvPr>
          <p:cNvSpPr/>
          <p:nvPr/>
        </p:nvSpPr>
        <p:spPr>
          <a:xfrm>
            <a:off x="755650" y="4998152"/>
            <a:ext cx="7632700" cy="467408"/>
          </a:xfrm>
          <a:prstGeom prst="rect">
            <a:avLst/>
          </a:prstGeom>
          <a:solidFill>
            <a:srgbClr val="8ACBC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lvl="0">
              <a:lnSpc>
                <a:spcPct val="90000"/>
              </a:lnSpc>
              <a:buClr>
                <a:srgbClr val="1C1C1C"/>
              </a:buClr>
              <a:buSzPts val="2800"/>
            </a:pPr>
            <a:r>
              <a:rPr lang="en-GB" b="1" dirty="0">
                <a:solidFill>
                  <a:srgbClr val="1C1C1C"/>
                </a:solidFill>
              </a:rPr>
              <a:t>Support my friends if fake news upsets them.</a:t>
            </a:r>
            <a:endParaRPr lang="en-GB" b="1" dirty="0">
              <a:solidFill>
                <a:srgbClr val="1C1C1C"/>
              </a:solidFill>
              <a:latin typeface="Arial"/>
              <a:ea typeface="Arial"/>
              <a:cs typeface="Arial"/>
              <a:sym typeface="Arial"/>
            </a:endParaRPr>
          </a:p>
        </p:txBody>
      </p:sp>
      <p:sp>
        <p:nvSpPr>
          <p:cNvPr id="12" name="Rectangle 11">
            <a:extLst>
              <a:ext uri="{FF2B5EF4-FFF2-40B4-BE49-F238E27FC236}">
                <a16:creationId xmlns:a16="http://schemas.microsoft.com/office/drawing/2014/main" id="{29C6224D-21EE-4107-862C-4E12ACF25541}"/>
              </a:ext>
            </a:extLst>
          </p:cNvPr>
          <p:cNvSpPr/>
          <p:nvPr/>
        </p:nvSpPr>
        <p:spPr>
          <a:xfrm>
            <a:off x="755650" y="5625417"/>
            <a:ext cx="7632700" cy="467408"/>
          </a:xfrm>
          <a:prstGeom prst="rect">
            <a:avLst/>
          </a:prstGeom>
          <a:solidFill>
            <a:srgbClr val="8ACBC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lvl="0">
              <a:lnSpc>
                <a:spcPct val="90000"/>
              </a:lnSpc>
              <a:buClr>
                <a:srgbClr val="1C1C1C"/>
              </a:buClr>
              <a:buSzPts val="2400"/>
            </a:pPr>
            <a:r>
              <a:rPr lang="en-GB" b="1" dirty="0">
                <a:solidFill>
                  <a:srgbClr val="1C1C1C"/>
                </a:solidFill>
              </a:rPr>
              <a:t>Only share things I have checked are true.</a:t>
            </a:r>
            <a:endParaRPr lang="en-GB" b="1" dirty="0">
              <a:solidFill>
                <a:srgbClr val="1C1C1C"/>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8">
                                            <p:txEl>
                                              <p:pRg st="0" end="0"/>
                                            </p:txEl>
                                          </p:spTgt>
                                        </p:tgtEl>
                                        <p:attrNameLst>
                                          <p:attrName>style.visibility</p:attrName>
                                        </p:attrNameLst>
                                      </p:cBhvr>
                                      <p:to>
                                        <p:strVal val="visible"/>
                                      </p:to>
                                    </p:set>
                                    <p:animEffect transition="in" filter="fade">
                                      <p:cBhvr>
                                        <p:cTn id="7" dur="500"/>
                                        <p:tgtEl>
                                          <p:spTgt spid="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8">
                                            <p:txEl>
                                              <p:pRg st="2" end="2"/>
                                            </p:txEl>
                                          </p:spTgt>
                                        </p:tgtEl>
                                        <p:attrNameLst>
                                          <p:attrName>style.visibility</p:attrName>
                                        </p:attrNameLst>
                                      </p:cBhvr>
                                      <p:to>
                                        <p:strVal val="visible"/>
                                      </p:to>
                                    </p:set>
                                    <p:animEffect transition="in" filter="fade">
                                      <p:cBhvr>
                                        <p:cTn id="12" dur="500"/>
                                        <p:tgtEl>
                                          <p:spTgt spid="14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8">
                                            <p:txEl>
                                              <p:pRg st="4" end="4"/>
                                            </p:txEl>
                                          </p:spTgt>
                                        </p:tgtEl>
                                        <p:attrNameLst>
                                          <p:attrName>style.visibility</p:attrName>
                                        </p:attrNameLst>
                                      </p:cBhvr>
                                      <p:to>
                                        <p:strVal val="visible"/>
                                      </p:to>
                                    </p:set>
                                    <p:animEffect transition="in" filter="fade">
                                      <p:cBhvr>
                                        <p:cTn id="17" dur="500"/>
                                        <p:tgtEl>
                                          <p:spTgt spid="14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 Internet We Trust</a:t>
            </a:r>
          </a:p>
        </p:txBody>
      </p:sp>
      <p:sp>
        <p:nvSpPr>
          <p:cNvPr id="3" name="Content Placeholder 2"/>
          <p:cNvSpPr txBox="1">
            <a:spLocks/>
          </p:cNvSpPr>
          <p:nvPr/>
        </p:nvSpPr>
        <p:spPr>
          <a:xfrm>
            <a:off x="489127" y="1278075"/>
            <a:ext cx="8478502" cy="921002"/>
          </a:xfrm>
          <a:prstGeom prst="roundRect">
            <a:avLst>
              <a:gd name="adj" fmla="val 2583"/>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GB" dirty="0"/>
              <a:t>There are ways we can investigate if the information we read is fact or fiction.</a:t>
            </a:r>
          </a:p>
        </p:txBody>
      </p:sp>
      <p:grpSp>
        <p:nvGrpSpPr>
          <p:cNvPr id="9" name="Group 8">
            <a:extLst>
              <a:ext uri="{FF2B5EF4-FFF2-40B4-BE49-F238E27FC236}">
                <a16:creationId xmlns:a16="http://schemas.microsoft.com/office/drawing/2014/main" id="{21A5242A-41E3-43C9-A6BF-4A34C237DB9B}"/>
              </a:ext>
            </a:extLst>
          </p:cNvPr>
          <p:cNvGrpSpPr/>
          <p:nvPr/>
        </p:nvGrpSpPr>
        <p:grpSpPr>
          <a:xfrm>
            <a:off x="5035370" y="4155283"/>
            <a:ext cx="3155593" cy="1937542"/>
            <a:chOff x="5035370" y="4155283"/>
            <a:chExt cx="3155593" cy="1937542"/>
          </a:xfrm>
        </p:grpSpPr>
        <p:sp>
          <p:nvSpPr>
            <p:cNvPr id="22" name="Content Placeholder 2">
              <a:extLst>
                <a:ext uri="{FF2B5EF4-FFF2-40B4-BE49-F238E27FC236}">
                  <a16:creationId xmlns:a16="http://schemas.microsoft.com/office/drawing/2014/main" id="{6597A122-5F52-491F-BDCA-128C3144791F}"/>
                </a:ext>
              </a:extLst>
            </p:cNvPr>
            <p:cNvSpPr txBox="1">
              <a:spLocks/>
            </p:cNvSpPr>
            <p:nvPr/>
          </p:nvSpPr>
          <p:spPr bwMode="auto">
            <a:xfrm>
              <a:off x="5035370" y="5741987"/>
              <a:ext cx="3155593" cy="350838"/>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marL="0" indent="0" algn="l" rtl="0" fontAlgn="base">
                <a:lnSpc>
                  <a:spcPct val="90000"/>
                </a:lnSpc>
                <a:spcBef>
                  <a:spcPts val="1000"/>
                </a:spcBef>
                <a:spcAft>
                  <a:spcPct val="0"/>
                </a:spcAft>
                <a:buFont typeface="Arial" panose="020B0604020202020204" pitchFamily="34" charset="0"/>
                <a:buNone/>
                <a:defRPr kern="1200" baseline="0">
                  <a:solidFill>
                    <a:srgbClr val="1C1C1C"/>
                  </a:solidFill>
                  <a:latin typeface="Twinkl" pitchFamily="50" charset="0"/>
                  <a:ea typeface="Sassoon Infant Rg" panose="02000503030000020003" pitchFamily="50" charset="0"/>
                  <a:cs typeface="Sassoon Infant Rg" pitchFamily="50" charset="0"/>
                </a:defRPr>
              </a:lvl1pPr>
              <a:lvl2pPr marL="685800" indent="-228600" algn="l" rtl="0" fontAlgn="base">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itchFamily="50" charset="0"/>
                </a:defRPr>
              </a:lvl2pPr>
              <a:lvl3pPr marL="11430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itchFamily="50" charset="0"/>
                </a:defRPr>
              </a:lvl3pPr>
              <a:lvl4pPr marL="16002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itchFamily="50" charset="0"/>
                </a:defRPr>
              </a:lvl4pPr>
              <a:lvl5pPr marL="20574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defRPr/>
              </a:pPr>
              <a:r>
                <a:rPr lang="en-GB" b="1" dirty="0"/>
                <a:t>ask for help</a:t>
              </a:r>
            </a:p>
          </p:txBody>
        </p:sp>
        <p:pic>
          <p:nvPicPr>
            <p:cNvPr id="23" name="Picture 22">
              <a:extLst>
                <a:ext uri="{FF2B5EF4-FFF2-40B4-BE49-F238E27FC236}">
                  <a16:creationId xmlns:a16="http://schemas.microsoft.com/office/drawing/2014/main" id="{AD98A5E2-4C6C-4591-A744-B9BF0AC068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14811" y="4155283"/>
              <a:ext cx="1913815" cy="1353811"/>
            </a:xfrm>
            <a:prstGeom prst="rect">
              <a:avLst/>
            </a:prstGeom>
          </p:spPr>
        </p:pic>
      </p:grpSp>
      <p:grpSp>
        <p:nvGrpSpPr>
          <p:cNvPr id="30" name="Group 29">
            <a:extLst>
              <a:ext uri="{FF2B5EF4-FFF2-40B4-BE49-F238E27FC236}">
                <a16:creationId xmlns:a16="http://schemas.microsoft.com/office/drawing/2014/main" id="{C9508644-353C-4C93-A734-367B862BCB89}"/>
              </a:ext>
            </a:extLst>
          </p:cNvPr>
          <p:cNvGrpSpPr/>
          <p:nvPr/>
        </p:nvGrpSpPr>
        <p:grpSpPr>
          <a:xfrm>
            <a:off x="1068676" y="1941825"/>
            <a:ext cx="2740025" cy="1879931"/>
            <a:chOff x="1068676" y="1941825"/>
            <a:chExt cx="2740025" cy="1879931"/>
          </a:xfrm>
        </p:grpSpPr>
        <p:sp>
          <p:nvSpPr>
            <p:cNvPr id="4" name="Content Placeholder 2"/>
            <p:cNvSpPr txBox="1">
              <a:spLocks/>
            </p:cNvSpPr>
            <p:nvPr/>
          </p:nvSpPr>
          <p:spPr bwMode="auto">
            <a:xfrm>
              <a:off x="1068676" y="3470918"/>
              <a:ext cx="2740025" cy="350838"/>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marL="0" indent="0" algn="l" rtl="0" fontAlgn="base">
                <a:lnSpc>
                  <a:spcPct val="90000"/>
                </a:lnSpc>
                <a:spcBef>
                  <a:spcPts val="1000"/>
                </a:spcBef>
                <a:spcAft>
                  <a:spcPct val="0"/>
                </a:spcAft>
                <a:buFont typeface="Arial" panose="020B0604020202020204" pitchFamily="34" charset="0"/>
                <a:buNone/>
                <a:defRPr kern="1200" baseline="0">
                  <a:solidFill>
                    <a:srgbClr val="1C1C1C"/>
                  </a:solidFill>
                  <a:latin typeface="Twinkl" pitchFamily="50" charset="0"/>
                  <a:ea typeface="Sassoon Infant Rg" panose="02000503030000020003" pitchFamily="50" charset="0"/>
                  <a:cs typeface="Sassoon Infant Rg" pitchFamily="50" charset="0"/>
                </a:defRPr>
              </a:lvl1pPr>
              <a:lvl2pPr marL="685800" indent="-228600" algn="l" rtl="0" fontAlgn="base">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itchFamily="50" charset="0"/>
                </a:defRPr>
              </a:lvl2pPr>
              <a:lvl3pPr marL="11430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itchFamily="50" charset="0"/>
                </a:defRPr>
              </a:lvl3pPr>
              <a:lvl4pPr marL="16002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itchFamily="50" charset="0"/>
                </a:defRPr>
              </a:lvl4pPr>
              <a:lvl5pPr marL="20574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defRPr/>
              </a:pPr>
              <a:r>
                <a:rPr lang="en-GB" b="1" dirty="0"/>
                <a:t>question what you see</a:t>
              </a:r>
            </a:p>
          </p:txBody>
        </p:sp>
        <p:pic>
          <p:nvPicPr>
            <p:cNvPr id="25" name="Picture 24" descr="A picture containing icon&#10;&#10;Description automatically generated">
              <a:extLst>
                <a:ext uri="{FF2B5EF4-FFF2-40B4-BE49-F238E27FC236}">
                  <a16:creationId xmlns:a16="http://schemas.microsoft.com/office/drawing/2014/main" id="{945B8AC7-95B9-4FA6-8656-AE7B8783F2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7135" y="1941825"/>
              <a:ext cx="799000" cy="1352471"/>
            </a:xfrm>
            <a:prstGeom prst="rect">
              <a:avLst/>
            </a:prstGeom>
          </p:spPr>
        </p:pic>
      </p:grpSp>
      <p:grpSp>
        <p:nvGrpSpPr>
          <p:cNvPr id="31" name="Group 30">
            <a:extLst>
              <a:ext uri="{FF2B5EF4-FFF2-40B4-BE49-F238E27FC236}">
                <a16:creationId xmlns:a16="http://schemas.microsoft.com/office/drawing/2014/main" id="{9B88CA37-F58C-4BAF-9676-F864062FDA33}"/>
              </a:ext>
            </a:extLst>
          </p:cNvPr>
          <p:cNvGrpSpPr/>
          <p:nvPr/>
        </p:nvGrpSpPr>
        <p:grpSpPr>
          <a:xfrm>
            <a:off x="5035370" y="1799461"/>
            <a:ext cx="3155593" cy="2022295"/>
            <a:chOff x="5035370" y="1799461"/>
            <a:chExt cx="3155593" cy="2022295"/>
          </a:xfrm>
        </p:grpSpPr>
        <p:sp>
          <p:nvSpPr>
            <p:cNvPr id="20" name="Content Placeholder 2">
              <a:extLst>
                <a:ext uri="{FF2B5EF4-FFF2-40B4-BE49-F238E27FC236}">
                  <a16:creationId xmlns:a16="http://schemas.microsoft.com/office/drawing/2014/main" id="{7FAB8C02-7DAC-4657-A577-E1682EB63C3B}"/>
                </a:ext>
              </a:extLst>
            </p:cNvPr>
            <p:cNvSpPr txBox="1">
              <a:spLocks/>
            </p:cNvSpPr>
            <p:nvPr/>
          </p:nvSpPr>
          <p:spPr bwMode="auto">
            <a:xfrm>
              <a:off x="5035370" y="3470918"/>
              <a:ext cx="3155593" cy="350838"/>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marL="0" indent="0" algn="l" rtl="0" fontAlgn="base">
                <a:lnSpc>
                  <a:spcPct val="90000"/>
                </a:lnSpc>
                <a:spcBef>
                  <a:spcPts val="1000"/>
                </a:spcBef>
                <a:spcAft>
                  <a:spcPct val="0"/>
                </a:spcAft>
                <a:buFont typeface="Arial" panose="020B0604020202020204" pitchFamily="34" charset="0"/>
                <a:buNone/>
                <a:defRPr kern="1200" baseline="0">
                  <a:solidFill>
                    <a:srgbClr val="1C1C1C"/>
                  </a:solidFill>
                  <a:latin typeface="Twinkl" pitchFamily="50" charset="0"/>
                  <a:ea typeface="Sassoon Infant Rg" panose="02000503030000020003" pitchFamily="50" charset="0"/>
                  <a:cs typeface="Sassoon Infant Rg" pitchFamily="50" charset="0"/>
                </a:defRPr>
              </a:lvl1pPr>
              <a:lvl2pPr marL="685800" indent="-228600" algn="l" rtl="0" fontAlgn="base">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itchFamily="50" charset="0"/>
                </a:defRPr>
              </a:lvl2pPr>
              <a:lvl3pPr marL="11430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itchFamily="50" charset="0"/>
                </a:defRPr>
              </a:lvl3pPr>
              <a:lvl4pPr marL="16002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itchFamily="50" charset="0"/>
                </a:defRPr>
              </a:lvl4pPr>
              <a:lvl5pPr marL="20574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defRPr/>
              </a:pPr>
              <a:r>
                <a:rPr lang="en-GB" b="1" dirty="0"/>
                <a:t>check other sources online</a:t>
              </a:r>
            </a:p>
          </p:txBody>
        </p:sp>
        <p:pic>
          <p:nvPicPr>
            <p:cNvPr id="27" name="Picture 26" descr="A computer generated image of a person&#10;&#10;Description automatically generated">
              <a:extLst>
                <a:ext uri="{FF2B5EF4-FFF2-40B4-BE49-F238E27FC236}">
                  <a16:creationId xmlns:a16="http://schemas.microsoft.com/office/drawing/2014/main" id="{73F8575F-DD6E-4AE6-976F-028F841919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4811" y="1799461"/>
              <a:ext cx="2053709" cy="1478761"/>
            </a:xfrm>
            <a:prstGeom prst="rect">
              <a:avLst/>
            </a:prstGeom>
          </p:spPr>
        </p:pic>
      </p:grpSp>
      <p:grpSp>
        <p:nvGrpSpPr>
          <p:cNvPr id="32" name="Group 31">
            <a:extLst>
              <a:ext uri="{FF2B5EF4-FFF2-40B4-BE49-F238E27FC236}">
                <a16:creationId xmlns:a16="http://schemas.microsoft.com/office/drawing/2014/main" id="{A870160E-F65C-4A52-ADF3-9A28F0C76B5A}"/>
              </a:ext>
            </a:extLst>
          </p:cNvPr>
          <p:cNvGrpSpPr/>
          <p:nvPr/>
        </p:nvGrpSpPr>
        <p:grpSpPr>
          <a:xfrm>
            <a:off x="1068676" y="4011293"/>
            <a:ext cx="2740025" cy="2081532"/>
            <a:chOff x="1068676" y="4011293"/>
            <a:chExt cx="2740025" cy="2081532"/>
          </a:xfrm>
        </p:grpSpPr>
        <p:sp>
          <p:nvSpPr>
            <p:cNvPr id="21" name="Content Placeholder 2">
              <a:extLst>
                <a:ext uri="{FF2B5EF4-FFF2-40B4-BE49-F238E27FC236}">
                  <a16:creationId xmlns:a16="http://schemas.microsoft.com/office/drawing/2014/main" id="{FBB409B6-3218-437B-96E4-C7E9B09710F8}"/>
                </a:ext>
              </a:extLst>
            </p:cNvPr>
            <p:cNvSpPr txBox="1">
              <a:spLocks/>
            </p:cNvSpPr>
            <p:nvPr/>
          </p:nvSpPr>
          <p:spPr bwMode="auto">
            <a:xfrm>
              <a:off x="1068676" y="5741987"/>
              <a:ext cx="2740025" cy="350838"/>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marL="0" indent="0" algn="l" rtl="0" fontAlgn="base">
                <a:lnSpc>
                  <a:spcPct val="90000"/>
                </a:lnSpc>
                <a:spcBef>
                  <a:spcPts val="1000"/>
                </a:spcBef>
                <a:spcAft>
                  <a:spcPct val="0"/>
                </a:spcAft>
                <a:buFont typeface="Arial" panose="020B0604020202020204" pitchFamily="34" charset="0"/>
                <a:buNone/>
                <a:defRPr kern="1200" baseline="0">
                  <a:solidFill>
                    <a:srgbClr val="1C1C1C"/>
                  </a:solidFill>
                  <a:latin typeface="Twinkl" pitchFamily="50" charset="0"/>
                  <a:ea typeface="Sassoon Infant Rg" panose="02000503030000020003" pitchFamily="50" charset="0"/>
                  <a:cs typeface="Sassoon Infant Rg" pitchFamily="50" charset="0"/>
                </a:defRPr>
              </a:lvl1pPr>
              <a:lvl2pPr marL="685800" indent="-228600" algn="l" rtl="0" fontAlgn="base">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itchFamily="50" charset="0"/>
                </a:defRPr>
              </a:lvl2pPr>
              <a:lvl3pPr marL="11430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itchFamily="50" charset="0"/>
                </a:defRPr>
              </a:lvl3pPr>
              <a:lvl4pPr marL="16002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itchFamily="50" charset="0"/>
                </a:defRPr>
              </a:lvl4pPr>
              <a:lvl5pPr marL="20574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rtl="0">
                <a:lnSpc>
                  <a:spcPct val="90000"/>
                </a:lnSpc>
                <a:spcBef>
                  <a:spcPts val="0"/>
                </a:spcBef>
                <a:spcAft>
                  <a:spcPts val="0"/>
                </a:spcAft>
                <a:buClr>
                  <a:srgbClr val="1C1C1C"/>
                </a:buClr>
                <a:buSzPts val="2800"/>
                <a:buFont typeface="Arial"/>
                <a:buNone/>
              </a:pPr>
              <a:r>
                <a:rPr lang="en-US" sz="1800" b="1" dirty="0">
                  <a:solidFill>
                    <a:srgbClr val="1C1C1C"/>
                  </a:solidFill>
                  <a:latin typeface="+mn-lt"/>
                </a:rPr>
                <a:t>check sources offline</a:t>
              </a:r>
              <a:endParaRPr lang="en-US" dirty="0">
                <a:latin typeface="+mn-lt"/>
              </a:endParaRPr>
            </a:p>
            <a:p>
              <a:pPr marL="285750" marR="0" lvl="0" indent="-107950" algn="ctr" rtl="0">
                <a:lnSpc>
                  <a:spcPct val="90000"/>
                </a:lnSpc>
                <a:spcBef>
                  <a:spcPts val="1000"/>
                </a:spcBef>
                <a:spcAft>
                  <a:spcPts val="0"/>
                </a:spcAft>
                <a:buClr>
                  <a:srgbClr val="1C1C1C"/>
                </a:buClr>
                <a:buSzPts val="2800"/>
                <a:buFont typeface="Arial"/>
                <a:buNone/>
              </a:pPr>
              <a:endParaRPr lang="en-US" sz="1800" b="1" i="0" u="none" strike="noStrike" cap="none" dirty="0">
                <a:solidFill>
                  <a:srgbClr val="1C1C1C"/>
                </a:solidFill>
                <a:latin typeface="+mn-lt"/>
                <a:ea typeface="Arial"/>
                <a:cs typeface="Arial"/>
                <a:sym typeface="Arial"/>
              </a:endParaRPr>
            </a:p>
            <a:p>
              <a:pPr marL="285750" marR="0" lvl="0" indent="-107950" algn="ctr" rtl="0">
                <a:lnSpc>
                  <a:spcPct val="90000"/>
                </a:lnSpc>
                <a:spcBef>
                  <a:spcPts val="1000"/>
                </a:spcBef>
                <a:spcAft>
                  <a:spcPts val="0"/>
                </a:spcAft>
                <a:buClr>
                  <a:srgbClr val="1C1C1C"/>
                </a:buClr>
                <a:buSzPts val="2800"/>
                <a:buFont typeface="Arial"/>
                <a:buNone/>
              </a:pPr>
              <a:endParaRPr lang="en-US" sz="1800" b="1" i="0" u="none" strike="noStrike" cap="none" dirty="0">
                <a:solidFill>
                  <a:srgbClr val="1C1C1C"/>
                </a:solidFill>
                <a:latin typeface="+mn-lt"/>
                <a:ea typeface="Arial"/>
                <a:cs typeface="Arial"/>
                <a:sym typeface="Arial"/>
              </a:endParaRPr>
            </a:p>
            <a:p>
              <a:pPr marL="285750" marR="0" lvl="0" indent="-107950" algn="ctr" rtl="0">
                <a:lnSpc>
                  <a:spcPct val="90000"/>
                </a:lnSpc>
                <a:spcBef>
                  <a:spcPts val="1000"/>
                </a:spcBef>
                <a:spcAft>
                  <a:spcPts val="0"/>
                </a:spcAft>
                <a:buClr>
                  <a:srgbClr val="1C1C1C"/>
                </a:buClr>
                <a:buSzPts val="2800"/>
                <a:buFont typeface="Arial"/>
                <a:buNone/>
              </a:pPr>
              <a:endParaRPr lang="en-US" sz="1800" b="1" i="0" u="none" strike="noStrike" cap="none" dirty="0">
                <a:solidFill>
                  <a:srgbClr val="1C1C1C"/>
                </a:solidFill>
                <a:latin typeface="+mn-lt"/>
                <a:ea typeface="Arial"/>
                <a:cs typeface="Arial"/>
                <a:sym typeface="Arial"/>
              </a:endParaRPr>
            </a:p>
            <a:p>
              <a:pPr marL="0" marR="0" lvl="0" indent="0" algn="ctr" rtl="0">
                <a:lnSpc>
                  <a:spcPct val="90000"/>
                </a:lnSpc>
                <a:spcBef>
                  <a:spcPts val="1000"/>
                </a:spcBef>
                <a:spcAft>
                  <a:spcPts val="0"/>
                </a:spcAft>
                <a:buClr>
                  <a:srgbClr val="1C1C1C"/>
                </a:buClr>
                <a:buSzPts val="2800"/>
                <a:buFont typeface="Arial"/>
                <a:buNone/>
              </a:pPr>
              <a:endParaRPr lang="en-US" sz="1800" b="1" i="0" u="none" strike="noStrike" cap="none" dirty="0">
                <a:solidFill>
                  <a:srgbClr val="1C1C1C"/>
                </a:solidFill>
                <a:latin typeface="+mn-lt"/>
                <a:ea typeface="Arial"/>
                <a:cs typeface="Arial"/>
                <a:sym typeface="Arial"/>
              </a:endParaRPr>
            </a:p>
          </p:txBody>
        </p:sp>
        <p:pic>
          <p:nvPicPr>
            <p:cNvPr id="29" name="Picture 28" descr="A close up of a logo&#10;&#10;Description automatically generated">
              <a:extLst>
                <a:ext uri="{FF2B5EF4-FFF2-40B4-BE49-F238E27FC236}">
                  <a16:creationId xmlns:a16="http://schemas.microsoft.com/office/drawing/2014/main" id="{20B42AB5-6870-4511-98FA-6215863697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91510" y="4011293"/>
              <a:ext cx="1494355" cy="1641790"/>
            </a:xfrm>
            <a:prstGeom prst="rect">
              <a:avLst/>
            </a:prstGeom>
          </p:spPr>
        </p:pic>
      </p:grpSp>
    </p:spTree>
    <p:extLst>
      <p:ext uri="{BB962C8B-B14F-4D97-AF65-F5344CB8AC3E}">
        <p14:creationId xmlns:p14="http://schemas.microsoft.com/office/powerpoint/2010/main" val="1275202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650" y="2522026"/>
            <a:ext cx="7632699" cy="495108"/>
          </a:xfrm>
          <a:prstGeom prst="rect">
            <a:avLst/>
          </a:prstGeom>
          <a:solidFill>
            <a:srgbClr val="8ACB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defRPr/>
            </a:pPr>
            <a:r>
              <a:rPr lang="en-GB" dirty="0">
                <a:solidFill>
                  <a:schemeClr val="tx1"/>
                </a:solidFill>
              </a:rPr>
              <a:t>You saw a link for a video to an amazing new football trick?</a:t>
            </a:r>
          </a:p>
        </p:txBody>
      </p:sp>
      <p:sp>
        <p:nvSpPr>
          <p:cNvPr id="2" name="Title 1"/>
          <p:cNvSpPr>
            <a:spLocks noGrp="1"/>
          </p:cNvSpPr>
          <p:nvPr>
            <p:ph type="title"/>
          </p:nvPr>
        </p:nvSpPr>
        <p:spPr/>
        <p:txBody>
          <a:bodyPr/>
          <a:lstStyle/>
          <a:p>
            <a:r>
              <a:rPr lang="en-GB" altLang="en-US" dirty="0"/>
              <a:t>What Would You Do If…</a:t>
            </a:r>
            <a:endParaRPr lang="en-GB" dirty="0"/>
          </a:p>
        </p:txBody>
      </p:sp>
      <p:sp>
        <p:nvSpPr>
          <p:cNvPr id="3" name="Rectangle 2"/>
          <p:cNvSpPr/>
          <p:nvPr/>
        </p:nvSpPr>
        <p:spPr>
          <a:xfrm>
            <a:off x="755650" y="1550019"/>
            <a:ext cx="7632700" cy="495108"/>
          </a:xfrm>
          <a:prstGeom prst="rect">
            <a:avLst/>
          </a:prstGeom>
          <a:solidFill>
            <a:srgbClr val="8ACBC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defRPr/>
            </a:pPr>
            <a:r>
              <a:rPr lang="en-GB" dirty="0">
                <a:solidFill>
                  <a:schemeClr val="tx1"/>
                </a:solidFill>
              </a:rPr>
              <a:t>You see an advert pop up saying you have won a prize?</a:t>
            </a:r>
          </a:p>
        </p:txBody>
      </p:sp>
      <p:sp>
        <p:nvSpPr>
          <p:cNvPr id="22" name="Rectangle 21">
            <a:extLst>
              <a:ext uri="{FF2B5EF4-FFF2-40B4-BE49-F238E27FC236}">
                <a16:creationId xmlns:a16="http://schemas.microsoft.com/office/drawing/2014/main" id="{E68C29F7-3D3F-4B51-AFB5-5A385704850F}"/>
              </a:ext>
            </a:extLst>
          </p:cNvPr>
          <p:cNvSpPr/>
          <p:nvPr/>
        </p:nvSpPr>
        <p:spPr>
          <a:xfrm>
            <a:off x="755650" y="3490973"/>
            <a:ext cx="7632699" cy="495108"/>
          </a:xfrm>
          <a:prstGeom prst="rect">
            <a:avLst/>
          </a:prstGeom>
          <a:solidFill>
            <a:srgbClr val="8ACB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defRPr/>
            </a:pPr>
            <a:r>
              <a:rPr lang="en-GB" dirty="0">
                <a:solidFill>
                  <a:schemeClr val="tx1"/>
                </a:solidFill>
              </a:rPr>
              <a:t>Someone you play games with online asks to meet in person?</a:t>
            </a:r>
          </a:p>
        </p:txBody>
      </p:sp>
    </p:spTree>
    <p:extLst>
      <p:ext uri="{BB962C8B-B14F-4D97-AF65-F5344CB8AC3E}">
        <p14:creationId xmlns:p14="http://schemas.microsoft.com/office/powerpoint/2010/main" val="338050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 Internet We Trust</a:t>
            </a:r>
          </a:p>
        </p:txBody>
      </p:sp>
      <p:sp>
        <p:nvSpPr>
          <p:cNvPr id="3" name="Content Placeholder 2"/>
          <p:cNvSpPr txBox="1">
            <a:spLocks/>
          </p:cNvSpPr>
          <p:nvPr/>
        </p:nvSpPr>
        <p:spPr>
          <a:xfrm>
            <a:off x="457198" y="1278075"/>
            <a:ext cx="8220075" cy="921002"/>
          </a:xfrm>
          <a:prstGeom prst="roundRect">
            <a:avLst>
              <a:gd name="adj" fmla="val 2583"/>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pPr>
            <a:r>
              <a:rPr lang="en-GB" b="1" dirty="0"/>
              <a:t>Remember</a:t>
            </a:r>
          </a:p>
        </p:txBody>
      </p:sp>
      <p:grpSp>
        <p:nvGrpSpPr>
          <p:cNvPr id="9" name="Group 8">
            <a:extLst>
              <a:ext uri="{FF2B5EF4-FFF2-40B4-BE49-F238E27FC236}">
                <a16:creationId xmlns:a16="http://schemas.microsoft.com/office/drawing/2014/main" id="{21A5242A-41E3-43C9-A6BF-4A34C237DB9B}"/>
              </a:ext>
            </a:extLst>
          </p:cNvPr>
          <p:cNvGrpSpPr/>
          <p:nvPr/>
        </p:nvGrpSpPr>
        <p:grpSpPr>
          <a:xfrm>
            <a:off x="6068485" y="2531667"/>
            <a:ext cx="1913815" cy="1937542"/>
            <a:chOff x="5514811" y="4155283"/>
            <a:chExt cx="1913815" cy="1937542"/>
          </a:xfrm>
        </p:grpSpPr>
        <p:sp>
          <p:nvSpPr>
            <p:cNvPr id="22" name="Content Placeholder 2">
              <a:extLst>
                <a:ext uri="{FF2B5EF4-FFF2-40B4-BE49-F238E27FC236}">
                  <a16:creationId xmlns:a16="http://schemas.microsoft.com/office/drawing/2014/main" id="{6597A122-5F52-491F-BDCA-128C3144791F}"/>
                </a:ext>
              </a:extLst>
            </p:cNvPr>
            <p:cNvSpPr txBox="1">
              <a:spLocks/>
            </p:cNvSpPr>
            <p:nvPr/>
          </p:nvSpPr>
          <p:spPr bwMode="auto">
            <a:xfrm>
              <a:off x="6260163" y="5741987"/>
              <a:ext cx="794979" cy="350838"/>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marL="0" indent="0" algn="l" rtl="0" fontAlgn="base">
                <a:lnSpc>
                  <a:spcPct val="90000"/>
                </a:lnSpc>
                <a:spcBef>
                  <a:spcPts val="1000"/>
                </a:spcBef>
                <a:spcAft>
                  <a:spcPct val="0"/>
                </a:spcAft>
                <a:buFont typeface="Arial" panose="020B0604020202020204" pitchFamily="34" charset="0"/>
                <a:buNone/>
                <a:defRPr kern="1200" baseline="0">
                  <a:solidFill>
                    <a:srgbClr val="1C1C1C"/>
                  </a:solidFill>
                  <a:latin typeface="Twinkl" pitchFamily="50" charset="0"/>
                  <a:ea typeface="Sassoon Infant Rg" panose="02000503030000020003" pitchFamily="50" charset="0"/>
                  <a:cs typeface="Sassoon Infant Rg" pitchFamily="50" charset="0"/>
                </a:defRPr>
              </a:lvl1pPr>
              <a:lvl2pPr marL="685800" indent="-228600" algn="l" rtl="0" fontAlgn="base">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itchFamily="50" charset="0"/>
                </a:defRPr>
              </a:lvl2pPr>
              <a:lvl3pPr marL="11430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itchFamily="50" charset="0"/>
                </a:defRPr>
              </a:lvl3pPr>
              <a:lvl4pPr marL="16002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itchFamily="50" charset="0"/>
                </a:defRPr>
              </a:lvl4pPr>
              <a:lvl5pPr marL="20574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defRPr/>
              </a:pPr>
              <a:r>
                <a:rPr lang="en-GB" b="1" dirty="0"/>
                <a:t>ask</a:t>
              </a:r>
            </a:p>
          </p:txBody>
        </p:sp>
        <p:pic>
          <p:nvPicPr>
            <p:cNvPr id="23" name="Picture 22">
              <a:extLst>
                <a:ext uri="{FF2B5EF4-FFF2-40B4-BE49-F238E27FC236}">
                  <a16:creationId xmlns:a16="http://schemas.microsoft.com/office/drawing/2014/main" id="{AD98A5E2-4C6C-4591-A744-B9BF0AC068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14811" y="4155283"/>
              <a:ext cx="1913815" cy="1353811"/>
            </a:xfrm>
            <a:prstGeom prst="rect">
              <a:avLst/>
            </a:prstGeom>
          </p:spPr>
        </p:pic>
      </p:grpSp>
      <p:grpSp>
        <p:nvGrpSpPr>
          <p:cNvPr id="5" name="Group 4">
            <a:extLst>
              <a:ext uri="{FF2B5EF4-FFF2-40B4-BE49-F238E27FC236}">
                <a16:creationId xmlns:a16="http://schemas.microsoft.com/office/drawing/2014/main" id="{E52441EA-DD61-4D65-B9C2-99FAD5631055}"/>
              </a:ext>
            </a:extLst>
          </p:cNvPr>
          <p:cNvGrpSpPr/>
          <p:nvPr/>
        </p:nvGrpSpPr>
        <p:grpSpPr>
          <a:xfrm>
            <a:off x="1260197" y="2560473"/>
            <a:ext cx="1133906" cy="1879931"/>
            <a:chOff x="1936465" y="1941825"/>
            <a:chExt cx="1133906" cy="1879931"/>
          </a:xfrm>
        </p:grpSpPr>
        <p:sp>
          <p:nvSpPr>
            <p:cNvPr id="4" name="Content Placeholder 2"/>
            <p:cNvSpPr txBox="1">
              <a:spLocks/>
            </p:cNvSpPr>
            <p:nvPr/>
          </p:nvSpPr>
          <p:spPr bwMode="auto">
            <a:xfrm>
              <a:off x="1936465" y="3470918"/>
              <a:ext cx="1133906" cy="350838"/>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marL="0" indent="0" algn="l" rtl="0" fontAlgn="base">
                <a:lnSpc>
                  <a:spcPct val="90000"/>
                </a:lnSpc>
                <a:spcBef>
                  <a:spcPts val="1000"/>
                </a:spcBef>
                <a:spcAft>
                  <a:spcPct val="0"/>
                </a:spcAft>
                <a:buFont typeface="Arial" panose="020B0604020202020204" pitchFamily="34" charset="0"/>
                <a:buNone/>
                <a:defRPr kern="1200" baseline="0">
                  <a:solidFill>
                    <a:srgbClr val="1C1C1C"/>
                  </a:solidFill>
                  <a:latin typeface="Twinkl" pitchFamily="50" charset="0"/>
                  <a:ea typeface="Sassoon Infant Rg" panose="02000503030000020003" pitchFamily="50" charset="0"/>
                  <a:cs typeface="Sassoon Infant Rg" pitchFamily="50" charset="0"/>
                </a:defRPr>
              </a:lvl1pPr>
              <a:lvl2pPr marL="685800" indent="-228600" algn="l" rtl="0" fontAlgn="base">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itchFamily="50" charset="0"/>
                </a:defRPr>
              </a:lvl2pPr>
              <a:lvl3pPr marL="11430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itchFamily="50" charset="0"/>
                </a:defRPr>
              </a:lvl3pPr>
              <a:lvl4pPr marL="16002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itchFamily="50" charset="0"/>
                </a:defRPr>
              </a:lvl4pPr>
              <a:lvl5pPr marL="20574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defRPr/>
              </a:pPr>
              <a:r>
                <a:rPr lang="en-GB" b="1" dirty="0"/>
                <a:t>question</a:t>
              </a:r>
            </a:p>
          </p:txBody>
        </p:sp>
        <p:pic>
          <p:nvPicPr>
            <p:cNvPr id="25" name="Picture 24" descr="A picture containing icon&#10;&#10;Description automatically generated">
              <a:extLst>
                <a:ext uri="{FF2B5EF4-FFF2-40B4-BE49-F238E27FC236}">
                  <a16:creationId xmlns:a16="http://schemas.microsoft.com/office/drawing/2014/main" id="{945B8AC7-95B9-4FA6-8656-AE7B8783F2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7135" y="1941825"/>
              <a:ext cx="799000" cy="1352471"/>
            </a:xfrm>
            <a:prstGeom prst="rect">
              <a:avLst/>
            </a:prstGeom>
          </p:spPr>
        </p:pic>
      </p:grpSp>
      <p:grpSp>
        <p:nvGrpSpPr>
          <p:cNvPr id="6" name="Group 5">
            <a:extLst>
              <a:ext uri="{FF2B5EF4-FFF2-40B4-BE49-F238E27FC236}">
                <a16:creationId xmlns:a16="http://schemas.microsoft.com/office/drawing/2014/main" id="{D618EEF7-12E1-4051-BA75-6549D0488E60}"/>
              </a:ext>
            </a:extLst>
          </p:cNvPr>
          <p:cNvGrpSpPr/>
          <p:nvPr/>
        </p:nvGrpSpPr>
        <p:grpSpPr>
          <a:xfrm>
            <a:off x="3204439" y="2489291"/>
            <a:ext cx="2053709" cy="2022295"/>
            <a:chOff x="5514811" y="1799461"/>
            <a:chExt cx="2053709" cy="2022295"/>
          </a:xfrm>
        </p:grpSpPr>
        <p:sp>
          <p:nvSpPr>
            <p:cNvPr id="20" name="Content Placeholder 2">
              <a:extLst>
                <a:ext uri="{FF2B5EF4-FFF2-40B4-BE49-F238E27FC236}">
                  <a16:creationId xmlns:a16="http://schemas.microsoft.com/office/drawing/2014/main" id="{7FAB8C02-7DAC-4657-A577-E1682EB63C3B}"/>
                </a:ext>
              </a:extLst>
            </p:cNvPr>
            <p:cNvSpPr txBox="1">
              <a:spLocks/>
            </p:cNvSpPr>
            <p:nvPr/>
          </p:nvSpPr>
          <p:spPr bwMode="auto">
            <a:xfrm>
              <a:off x="6213666" y="3470918"/>
              <a:ext cx="799000" cy="350838"/>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0" tIns="0" rIns="0" bIns="0"/>
            <a:lstStyle>
              <a:lvl1pPr marL="0" indent="0" algn="l" rtl="0" fontAlgn="base">
                <a:lnSpc>
                  <a:spcPct val="90000"/>
                </a:lnSpc>
                <a:spcBef>
                  <a:spcPts val="1000"/>
                </a:spcBef>
                <a:spcAft>
                  <a:spcPct val="0"/>
                </a:spcAft>
                <a:buFont typeface="Arial" panose="020B0604020202020204" pitchFamily="34" charset="0"/>
                <a:buNone/>
                <a:defRPr kern="1200" baseline="0">
                  <a:solidFill>
                    <a:srgbClr val="1C1C1C"/>
                  </a:solidFill>
                  <a:latin typeface="Twinkl" pitchFamily="50" charset="0"/>
                  <a:ea typeface="Sassoon Infant Rg" panose="02000503030000020003" pitchFamily="50" charset="0"/>
                  <a:cs typeface="Sassoon Infant Rg" pitchFamily="50" charset="0"/>
                </a:defRPr>
              </a:lvl1pPr>
              <a:lvl2pPr marL="685800" indent="-228600" algn="l" rtl="0" fontAlgn="base">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itchFamily="50" charset="0"/>
                </a:defRPr>
              </a:lvl2pPr>
              <a:lvl3pPr marL="11430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itchFamily="50" charset="0"/>
                </a:defRPr>
              </a:lvl3pPr>
              <a:lvl4pPr marL="16002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itchFamily="50" charset="0"/>
                </a:defRPr>
              </a:lvl4pPr>
              <a:lvl5pPr marL="2057400" indent="-228600" algn="l" rtl="0" fontAlgn="base">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defRPr/>
              </a:pPr>
              <a:r>
                <a:rPr lang="en-GB" b="1" dirty="0"/>
                <a:t>check</a:t>
              </a:r>
            </a:p>
          </p:txBody>
        </p:sp>
        <p:pic>
          <p:nvPicPr>
            <p:cNvPr id="27" name="Picture 26" descr="A computer generated image of a person&#10;&#10;Description automatically generated">
              <a:extLst>
                <a:ext uri="{FF2B5EF4-FFF2-40B4-BE49-F238E27FC236}">
                  <a16:creationId xmlns:a16="http://schemas.microsoft.com/office/drawing/2014/main" id="{73F8575F-DD6E-4AE6-976F-028F841919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4811" y="1799461"/>
              <a:ext cx="2053709" cy="1478761"/>
            </a:xfrm>
            <a:prstGeom prst="rect">
              <a:avLst/>
            </a:prstGeom>
          </p:spPr>
        </p:pic>
      </p:grpSp>
    </p:spTree>
    <p:extLst>
      <p:ext uri="{BB962C8B-B14F-4D97-AF65-F5344CB8AC3E}">
        <p14:creationId xmlns:p14="http://schemas.microsoft.com/office/powerpoint/2010/main" val="354258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4728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503239" y="512763"/>
            <a:ext cx="8137524" cy="5795962"/>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3"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mn-lt"/>
              </a:rPr>
              <a:t>Aims</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300142" y="3572670"/>
            <a:ext cx="2757442" cy="2520155"/>
          </a:xfrm>
          <a:prstGeom prst="rect">
            <a:avLst/>
          </a:prstGeom>
        </p:spPr>
      </p:pic>
      <p:sp>
        <p:nvSpPr>
          <p:cNvPr id="11" name="Rectangle 10"/>
          <p:cNvSpPr/>
          <p:nvPr/>
        </p:nvSpPr>
        <p:spPr>
          <a:xfrm>
            <a:off x="755650" y="1391575"/>
            <a:ext cx="7632700" cy="495108"/>
          </a:xfrm>
          <a:prstGeom prst="rect">
            <a:avLst/>
          </a:prstGeom>
          <a:solidFill>
            <a:srgbClr val="8ACBC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marL="285750" indent="-285750">
              <a:buFont typeface="Arial" panose="020B0604020202020204" pitchFamily="34" charset="0"/>
              <a:buChar char="•"/>
              <a:defRPr/>
            </a:pPr>
            <a:r>
              <a:rPr lang="en-GB" altLang="en-US" dirty="0">
                <a:solidFill>
                  <a:schemeClr val="tx1"/>
                </a:solidFill>
                <a:latin typeface="Twinkl" pitchFamily="2" charset="0"/>
              </a:rPr>
              <a:t>To know the purpose of the annual Safer Internet Day</a:t>
            </a:r>
          </a:p>
        </p:txBody>
      </p:sp>
      <p:sp>
        <p:nvSpPr>
          <p:cNvPr id="12" name="Rectangle 11"/>
          <p:cNvSpPr/>
          <p:nvPr/>
        </p:nvSpPr>
        <p:spPr>
          <a:xfrm>
            <a:off x="755650" y="1995160"/>
            <a:ext cx="7632700" cy="772107"/>
          </a:xfrm>
          <a:prstGeom prst="rect">
            <a:avLst/>
          </a:prstGeom>
          <a:solidFill>
            <a:srgbClr val="8ACBC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marL="285750" indent="-285750">
              <a:buFont typeface="Arial" panose="020B0604020202020204" pitchFamily="34" charset="0"/>
              <a:buChar char="•"/>
              <a:defRPr/>
            </a:pPr>
            <a:r>
              <a:rPr lang="en-GB" altLang="en-US" dirty="0">
                <a:solidFill>
                  <a:schemeClr val="tx1"/>
                </a:solidFill>
                <a:latin typeface="Twinkl" pitchFamily="2" charset="0"/>
              </a:rPr>
              <a:t>To understand the theme, ‘An Internet we trust: exploring reliability in the online world’</a:t>
            </a:r>
          </a:p>
        </p:txBody>
      </p:sp>
      <p:sp>
        <p:nvSpPr>
          <p:cNvPr id="13" name="Rectangle 12"/>
          <p:cNvSpPr/>
          <p:nvPr/>
        </p:nvSpPr>
        <p:spPr>
          <a:xfrm>
            <a:off x="755650" y="2875744"/>
            <a:ext cx="7632700" cy="495108"/>
          </a:xfrm>
          <a:prstGeom prst="rect">
            <a:avLst/>
          </a:prstGeom>
          <a:solidFill>
            <a:srgbClr val="8ACBC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marL="285750" indent="-285750">
              <a:buFont typeface="Arial" panose="020B0604020202020204" pitchFamily="34" charset="0"/>
              <a:buChar char="•"/>
              <a:defRPr/>
            </a:pPr>
            <a:r>
              <a:rPr lang="en-GB" dirty="0">
                <a:solidFill>
                  <a:schemeClr val="tx1"/>
                </a:solidFill>
              </a:rPr>
              <a:t>To understand my online identity and how to keep safe online</a:t>
            </a:r>
            <a:endParaRPr lang="en-GB" altLang="en-US" dirty="0">
              <a:solidFill>
                <a:schemeClr val="tx1"/>
              </a:solidFill>
              <a:latin typeface="Twinkl" pitchFamily="2" charset="0"/>
            </a:endParaRPr>
          </a:p>
        </p:txBody>
      </p:sp>
    </p:spTree>
    <p:extLst>
      <p:ext uri="{BB962C8B-B14F-4D97-AF65-F5344CB8AC3E}">
        <p14:creationId xmlns:p14="http://schemas.microsoft.com/office/powerpoint/2010/main" val="1808075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altLang="en-US" sz="3600" dirty="0"/>
              <a:t>Word Check!</a:t>
            </a:r>
            <a:endParaRPr lang="en-GB" sz="3600" dirty="0">
              <a:latin typeface="+mn-lt"/>
            </a:endParaRPr>
          </a:p>
        </p:txBody>
      </p:sp>
      <p:sp>
        <p:nvSpPr>
          <p:cNvPr id="5" name="Rectangle 4"/>
          <p:cNvSpPr/>
          <p:nvPr/>
        </p:nvSpPr>
        <p:spPr>
          <a:xfrm>
            <a:off x="828078" y="1334701"/>
            <a:ext cx="7632700" cy="276999"/>
          </a:xfrm>
          <a:prstGeom prst="rect">
            <a:avLst/>
          </a:prstGeom>
        </p:spPr>
        <p:txBody>
          <a:bodyPr wrap="square" lIns="0" tIns="0" rIns="0" bIns="0">
            <a:spAutoFit/>
          </a:bodyPr>
          <a:lstStyle/>
          <a:p>
            <a:pPr algn="ctr">
              <a:lnSpc>
                <a:spcPct val="100000"/>
              </a:lnSpc>
              <a:spcBef>
                <a:spcPct val="0"/>
              </a:spcBef>
              <a:buFontTx/>
              <a:buNone/>
            </a:pPr>
            <a:r>
              <a:rPr lang="en-GB" altLang="en-US" dirty="0"/>
              <a:t>Let’s check your understanding of these key words:</a:t>
            </a:r>
          </a:p>
        </p:txBody>
      </p:sp>
      <p:grpSp>
        <p:nvGrpSpPr>
          <p:cNvPr id="31" name="Group 30"/>
          <p:cNvGrpSpPr/>
          <p:nvPr/>
        </p:nvGrpSpPr>
        <p:grpSpPr>
          <a:xfrm flipH="1">
            <a:off x="2257364" y="1874673"/>
            <a:ext cx="1887009" cy="674685"/>
            <a:chOff x="3670817" y="2630910"/>
            <a:chExt cx="1887009" cy="674685"/>
          </a:xfrm>
        </p:grpSpPr>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7686" y="2635034"/>
              <a:ext cx="1850140" cy="670561"/>
            </a:xfrm>
            <a:prstGeom prst="rect">
              <a:avLst/>
            </a:prstGeom>
          </p:spPr>
        </p:pic>
        <p:sp>
          <p:nvSpPr>
            <p:cNvPr id="2" name="Rectangle 1"/>
            <p:cNvSpPr/>
            <p:nvPr/>
          </p:nvSpPr>
          <p:spPr>
            <a:xfrm>
              <a:off x="3670817" y="2630910"/>
              <a:ext cx="1718740" cy="584775"/>
            </a:xfrm>
            <a:prstGeom prst="rect">
              <a:avLst/>
            </a:prstGeom>
          </p:spPr>
          <p:txBody>
            <a:bodyPr wrap="none">
              <a:spAutoFit/>
            </a:bodyPr>
            <a:lstStyle/>
            <a:p>
              <a:pPr>
                <a:lnSpc>
                  <a:spcPct val="100000"/>
                </a:lnSpc>
                <a:spcBef>
                  <a:spcPct val="0"/>
                </a:spcBef>
                <a:buFontTx/>
                <a:buNone/>
              </a:pPr>
              <a:r>
                <a:rPr lang="en-GB" altLang="en-US" sz="3200" b="1" dirty="0"/>
                <a:t>Internet</a:t>
              </a:r>
            </a:p>
          </p:txBody>
        </p:sp>
      </p:grpSp>
      <p:grpSp>
        <p:nvGrpSpPr>
          <p:cNvPr id="34" name="Group 33"/>
          <p:cNvGrpSpPr/>
          <p:nvPr/>
        </p:nvGrpSpPr>
        <p:grpSpPr>
          <a:xfrm flipH="1">
            <a:off x="2257364" y="3745391"/>
            <a:ext cx="1850140" cy="670561"/>
            <a:chOff x="6222823" y="3305595"/>
            <a:chExt cx="1850140" cy="670561"/>
          </a:xfrm>
        </p:grpSpPr>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2823" y="3305595"/>
              <a:ext cx="1850140" cy="670561"/>
            </a:xfrm>
            <a:prstGeom prst="rect">
              <a:avLst/>
            </a:prstGeom>
          </p:spPr>
        </p:pic>
        <p:sp>
          <p:nvSpPr>
            <p:cNvPr id="7" name="Rectangle 6"/>
            <p:cNvSpPr/>
            <p:nvPr/>
          </p:nvSpPr>
          <p:spPr>
            <a:xfrm>
              <a:off x="6384322" y="3332049"/>
              <a:ext cx="1436612" cy="584775"/>
            </a:xfrm>
            <a:prstGeom prst="rect">
              <a:avLst/>
            </a:prstGeom>
          </p:spPr>
          <p:txBody>
            <a:bodyPr wrap="none">
              <a:spAutoFit/>
            </a:bodyPr>
            <a:lstStyle/>
            <a:p>
              <a:pPr>
                <a:spcBef>
                  <a:spcPct val="0"/>
                </a:spcBef>
              </a:pPr>
              <a:r>
                <a:rPr lang="en-GB" altLang="en-US" sz="3200" b="1" dirty="0"/>
                <a:t>avatar</a:t>
              </a:r>
            </a:p>
          </p:txBody>
        </p:sp>
      </p:grpSp>
      <p:grpSp>
        <p:nvGrpSpPr>
          <p:cNvPr id="28" name="Group 27"/>
          <p:cNvGrpSpPr/>
          <p:nvPr/>
        </p:nvGrpSpPr>
        <p:grpSpPr>
          <a:xfrm>
            <a:off x="5161286" y="3256681"/>
            <a:ext cx="1850140" cy="670561"/>
            <a:chOff x="1383751" y="1987878"/>
            <a:chExt cx="1850140" cy="670561"/>
          </a:xfrm>
        </p:grpSpPr>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3751" y="1987878"/>
              <a:ext cx="1850140" cy="670561"/>
            </a:xfrm>
            <a:prstGeom prst="rect">
              <a:avLst/>
            </a:prstGeom>
          </p:spPr>
        </p:pic>
        <p:sp>
          <p:nvSpPr>
            <p:cNvPr id="13" name="Rectangle 12"/>
            <p:cNvSpPr/>
            <p:nvPr/>
          </p:nvSpPr>
          <p:spPr>
            <a:xfrm>
              <a:off x="1526788" y="2021336"/>
              <a:ext cx="1332416" cy="584775"/>
            </a:xfrm>
            <a:prstGeom prst="rect">
              <a:avLst/>
            </a:prstGeom>
          </p:spPr>
          <p:txBody>
            <a:bodyPr wrap="none">
              <a:spAutoFit/>
            </a:bodyPr>
            <a:lstStyle/>
            <a:p>
              <a:pPr>
                <a:lnSpc>
                  <a:spcPct val="100000"/>
                </a:lnSpc>
                <a:spcBef>
                  <a:spcPct val="0"/>
                </a:spcBef>
                <a:buFontTx/>
                <a:buNone/>
              </a:pPr>
              <a:r>
                <a:rPr lang="en-GB" altLang="en-US" sz="3200" b="1" dirty="0"/>
                <a:t>online</a:t>
              </a:r>
            </a:p>
          </p:txBody>
        </p:sp>
      </p:grpSp>
      <p:grpSp>
        <p:nvGrpSpPr>
          <p:cNvPr id="32" name="Group 31"/>
          <p:cNvGrpSpPr/>
          <p:nvPr/>
        </p:nvGrpSpPr>
        <p:grpSpPr>
          <a:xfrm>
            <a:off x="5161286" y="4244141"/>
            <a:ext cx="1850140" cy="670561"/>
            <a:chOff x="3707686" y="3956814"/>
            <a:chExt cx="1850140" cy="670561"/>
          </a:xfrm>
        </p:grpSpPr>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7686" y="3956814"/>
              <a:ext cx="1850140" cy="670561"/>
            </a:xfrm>
            <a:prstGeom prst="rect">
              <a:avLst/>
            </a:prstGeom>
          </p:spPr>
        </p:pic>
        <p:sp>
          <p:nvSpPr>
            <p:cNvPr id="14" name="TextBox 5"/>
            <p:cNvSpPr txBox="1">
              <a:spLocks noChangeArrowheads="1"/>
            </p:cNvSpPr>
            <p:nvPr/>
          </p:nvSpPr>
          <p:spPr bwMode="auto">
            <a:xfrm>
              <a:off x="4114163" y="3957828"/>
              <a:ext cx="87471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nSpc>
                  <a:spcPct val="100000"/>
                </a:lnSpc>
                <a:spcBef>
                  <a:spcPct val="0"/>
                </a:spcBef>
                <a:buFontTx/>
                <a:buNone/>
              </a:pPr>
              <a:r>
                <a:rPr lang="en-GB" altLang="en-US" sz="3200" b="1" dirty="0">
                  <a:solidFill>
                    <a:schemeClr val="tx1"/>
                  </a:solidFill>
                </a:rPr>
                <a:t>app</a:t>
              </a:r>
            </a:p>
          </p:txBody>
        </p:sp>
      </p:grpSp>
      <p:grpSp>
        <p:nvGrpSpPr>
          <p:cNvPr id="35" name="Group 34"/>
          <p:cNvGrpSpPr/>
          <p:nvPr/>
        </p:nvGrpSpPr>
        <p:grpSpPr>
          <a:xfrm>
            <a:off x="5161286" y="5238491"/>
            <a:ext cx="1850140" cy="670561"/>
            <a:chOff x="6222823" y="4871902"/>
            <a:chExt cx="1850140" cy="670561"/>
          </a:xfrm>
        </p:grpSpPr>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2823" y="4871902"/>
              <a:ext cx="1850140" cy="670561"/>
            </a:xfrm>
            <a:prstGeom prst="rect">
              <a:avLst/>
            </a:prstGeom>
          </p:spPr>
        </p:pic>
        <p:sp>
          <p:nvSpPr>
            <p:cNvPr id="15" name="TextBox 6"/>
            <p:cNvSpPr txBox="1">
              <a:spLocks noChangeArrowheads="1"/>
            </p:cNvSpPr>
            <p:nvPr/>
          </p:nvSpPr>
          <p:spPr bwMode="auto">
            <a:xfrm>
              <a:off x="6341633" y="4897886"/>
              <a:ext cx="139814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nSpc>
                  <a:spcPct val="100000"/>
                </a:lnSpc>
                <a:spcBef>
                  <a:spcPct val="0"/>
                </a:spcBef>
                <a:buFontTx/>
                <a:buNone/>
              </a:pPr>
              <a:r>
                <a:rPr lang="en-GB" altLang="en-US" sz="3200" b="1" dirty="0">
                  <a:solidFill>
                    <a:schemeClr val="tx1"/>
                  </a:solidFill>
                </a:rPr>
                <a:t>advert</a:t>
              </a:r>
            </a:p>
          </p:txBody>
        </p:sp>
      </p:grpSp>
      <p:grpSp>
        <p:nvGrpSpPr>
          <p:cNvPr id="33" name="Group 32"/>
          <p:cNvGrpSpPr/>
          <p:nvPr/>
        </p:nvGrpSpPr>
        <p:grpSpPr>
          <a:xfrm>
            <a:off x="5161286" y="2269221"/>
            <a:ext cx="1850140" cy="670561"/>
            <a:chOff x="6193069" y="1982582"/>
            <a:chExt cx="1850140" cy="670561"/>
          </a:xfrm>
        </p:grpSpPr>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3069" y="1982582"/>
              <a:ext cx="1850140" cy="670561"/>
            </a:xfrm>
            <a:prstGeom prst="rect">
              <a:avLst/>
            </a:prstGeom>
          </p:spPr>
        </p:pic>
        <p:sp>
          <p:nvSpPr>
            <p:cNvPr id="16" name="TextBox 7"/>
            <p:cNvSpPr txBox="1">
              <a:spLocks noChangeArrowheads="1"/>
            </p:cNvSpPr>
            <p:nvPr/>
          </p:nvSpPr>
          <p:spPr bwMode="auto">
            <a:xfrm>
              <a:off x="6384322" y="1985620"/>
              <a:ext cx="1219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nSpc>
                  <a:spcPct val="100000"/>
                </a:lnSpc>
                <a:spcBef>
                  <a:spcPct val="0"/>
                </a:spcBef>
                <a:buFontTx/>
                <a:buNone/>
              </a:pPr>
              <a:r>
                <a:rPr lang="en-GB" altLang="en-US" sz="3200" b="1" dirty="0">
                  <a:solidFill>
                    <a:schemeClr val="tx1"/>
                  </a:solidFill>
                </a:rPr>
                <a:t>email</a:t>
              </a:r>
            </a:p>
          </p:txBody>
        </p:sp>
      </p:grpSp>
      <p:grpSp>
        <p:nvGrpSpPr>
          <p:cNvPr id="30" name="Group 29"/>
          <p:cNvGrpSpPr/>
          <p:nvPr/>
        </p:nvGrpSpPr>
        <p:grpSpPr>
          <a:xfrm flipH="1">
            <a:off x="1492393" y="4678687"/>
            <a:ext cx="2615111" cy="672974"/>
            <a:chOff x="1383751" y="4869489"/>
            <a:chExt cx="2615111" cy="672974"/>
          </a:xfrm>
        </p:grpSpPr>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3751" y="4871902"/>
              <a:ext cx="2615111" cy="670561"/>
            </a:xfrm>
            <a:prstGeom prst="rect">
              <a:avLst/>
            </a:prstGeom>
          </p:spPr>
        </p:pic>
        <p:sp>
          <p:nvSpPr>
            <p:cNvPr id="17" name="TextBox 8"/>
            <p:cNvSpPr txBox="1">
              <a:spLocks noChangeArrowheads="1"/>
            </p:cNvSpPr>
            <p:nvPr/>
          </p:nvSpPr>
          <p:spPr bwMode="auto">
            <a:xfrm>
              <a:off x="1519553" y="4869489"/>
              <a:ext cx="21431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nSpc>
                  <a:spcPct val="100000"/>
                </a:lnSpc>
                <a:spcBef>
                  <a:spcPct val="0"/>
                </a:spcBef>
                <a:buFontTx/>
                <a:buNone/>
              </a:pPr>
              <a:r>
                <a:rPr lang="en-GB" altLang="en-US" sz="3200" b="1" dirty="0">
                  <a:solidFill>
                    <a:schemeClr val="tx1"/>
                  </a:solidFill>
                </a:rPr>
                <a:t>messaging</a:t>
              </a:r>
            </a:p>
          </p:txBody>
        </p:sp>
      </p:grpSp>
      <p:grpSp>
        <p:nvGrpSpPr>
          <p:cNvPr id="29" name="Group 28"/>
          <p:cNvGrpSpPr/>
          <p:nvPr/>
        </p:nvGrpSpPr>
        <p:grpSpPr>
          <a:xfrm flipH="1">
            <a:off x="2257364" y="2812094"/>
            <a:ext cx="1850140" cy="670561"/>
            <a:chOff x="1383751" y="3315022"/>
            <a:chExt cx="1850140" cy="670561"/>
          </a:xfrm>
        </p:grpSpPr>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3751" y="3315022"/>
              <a:ext cx="1850140" cy="670561"/>
            </a:xfrm>
            <a:prstGeom prst="rect">
              <a:avLst/>
            </a:prstGeom>
          </p:spPr>
        </p:pic>
        <p:sp>
          <p:nvSpPr>
            <p:cNvPr id="18" name="TextBox 9"/>
            <p:cNvSpPr txBox="1">
              <a:spLocks noChangeArrowheads="1"/>
            </p:cNvSpPr>
            <p:nvPr/>
          </p:nvSpPr>
          <p:spPr bwMode="auto">
            <a:xfrm>
              <a:off x="1519553" y="3350386"/>
              <a:ext cx="138852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nSpc>
                  <a:spcPct val="100000"/>
                </a:lnSpc>
                <a:spcBef>
                  <a:spcPct val="0"/>
                </a:spcBef>
                <a:buFontTx/>
                <a:buNone/>
              </a:pPr>
              <a:r>
                <a:rPr lang="en-GB" altLang="en-US" sz="3200" b="1" dirty="0">
                  <a:solidFill>
                    <a:schemeClr val="tx1"/>
                  </a:solidFill>
                </a:rPr>
                <a:t>source</a:t>
              </a:r>
            </a:p>
          </p:txBody>
        </p:sp>
      </p:gr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1000"/>
                                        <p:tgtEl>
                                          <p:spTgt spid="29"/>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1000"/>
                                        <p:tgtEl>
                                          <p:spTgt spid="28"/>
                                        </p:tgtEl>
                                      </p:cBhvr>
                                    </p:animEffect>
                                  </p:childTnLst>
                                </p:cTn>
                              </p:par>
                            </p:childTnLst>
                          </p:cTn>
                        </p:par>
                        <p:par>
                          <p:cTn id="20" fill="hold">
                            <p:stCondLst>
                              <p:cond delay="3500"/>
                            </p:stCondLst>
                            <p:childTnLst>
                              <p:par>
                                <p:cTn id="21" presetID="10" presetClass="entr" presetSubtype="0"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childTnLst>
                          </p:cTn>
                        </p:par>
                        <p:par>
                          <p:cTn id="24" fill="hold">
                            <p:stCondLst>
                              <p:cond delay="4000"/>
                            </p:stCondLst>
                            <p:childTnLst>
                              <p:par>
                                <p:cTn id="25" presetID="10" presetClass="entr" presetSubtype="0" fill="hold"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par>
                          <p:cTn id="28" fill="hold">
                            <p:stCondLst>
                              <p:cond delay="4500"/>
                            </p:stCondLst>
                            <p:childTnLst>
                              <p:par>
                                <p:cTn id="29" presetID="10" presetClass="entr" presetSubtype="0"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childTnLst>
                          </p:cTn>
                        </p:par>
                        <p:par>
                          <p:cTn id="32" fill="hold">
                            <p:stCondLst>
                              <p:cond delay="5000"/>
                            </p:stCondLst>
                            <p:childTnLst>
                              <p:par>
                                <p:cTn id="33" presetID="10" presetClass="entr" presetSubtype="0"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MS PGothic" panose="020B0600070205080204" pitchFamily="34" charset="-128"/>
              </a:rPr>
              <a:t>What Is Safer Internet Day?</a:t>
            </a:r>
            <a:endParaRPr lang="en-GB" dirty="0"/>
          </a:p>
        </p:txBody>
      </p:sp>
      <p:sp>
        <p:nvSpPr>
          <p:cNvPr id="3" name="Rectangle 2"/>
          <p:cNvSpPr/>
          <p:nvPr/>
        </p:nvSpPr>
        <p:spPr>
          <a:xfrm>
            <a:off x="755650" y="1473201"/>
            <a:ext cx="7632700" cy="1603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marL="285750" indent="-285750">
              <a:buFont typeface="Arial" panose="020B0604020202020204" pitchFamily="34" charset="0"/>
              <a:buChar char="•"/>
            </a:pPr>
            <a:r>
              <a:rPr lang="en-GB" altLang="en-US" dirty="0">
                <a:solidFill>
                  <a:schemeClr val="tx1"/>
                </a:solidFill>
                <a:latin typeface="Twinkl" pitchFamily="2" charset="0"/>
                <a:ea typeface="MS PGothic" panose="020B0600070205080204" pitchFamily="34" charset="-128"/>
              </a:rPr>
              <a:t>Safer Internet Day is celebrated in over one hundred countries across the world on Tuesday 9</a:t>
            </a:r>
            <a:r>
              <a:rPr lang="en-GB" altLang="en-US" baseline="30000" dirty="0">
                <a:solidFill>
                  <a:schemeClr val="tx1"/>
                </a:solidFill>
                <a:latin typeface="Twinkl" pitchFamily="2" charset="0"/>
                <a:ea typeface="MS PGothic" panose="020B0600070205080204" pitchFamily="34" charset="-128"/>
              </a:rPr>
              <a:t>th</a:t>
            </a:r>
            <a:r>
              <a:rPr lang="en-GB" altLang="en-US" dirty="0">
                <a:solidFill>
                  <a:schemeClr val="tx1"/>
                </a:solidFill>
                <a:latin typeface="Twinkl" pitchFamily="2" charset="0"/>
                <a:ea typeface="MS PGothic" panose="020B0600070205080204" pitchFamily="34" charset="-128"/>
              </a:rPr>
              <a:t> February 2021.</a:t>
            </a:r>
          </a:p>
          <a:p>
            <a:pPr marL="285750" indent="-285750">
              <a:buFont typeface="Arial" panose="020B0604020202020204" pitchFamily="34" charset="0"/>
              <a:buChar char="•"/>
            </a:pPr>
            <a:endParaRPr lang="en-GB" altLang="en-US" dirty="0">
              <a:solidFill>
                <a:schemeClr val="tx1"/>
              </a:solidFill>
              <a:latin typeface="Twinkl" pitchFamily="2" charset="0"/>
              <a:ea typeface="MS PGothic" panose="020B0600070205080204" pitchFamily="34" charset="-128"/>
            </a:endParaRPr>
          </a:p>
          <a:p>
            <a:pPr marL="285750" indent="-285750">
              <a:buFont typeface="Arial" panose="020B0604020202020204" pitchFamily="34" charset="0"/>
              <a:buChar char="•"/>
            </a:pPr>
            <a:r>
              <a:rPr lang="en-GB" altLang="en-US" dirty="0">
                <a:solidFill>
                  <a:schemeClr val="tx1"/>
                </a:solidFill>
                <a:latin typeface="Twinkl" pitchFamily="2" charset="0"/>
                <a:ea typeface="MS PGothic" panose="020B0600070205080204" pitchFamily="34" charset="-128"/>
              </a:rPr>
              <a:t>The theme this year is ‘An Internet we trust: exploring reliability in the online world’.</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72375" y="3076305"/>
            <a:ext cx="4195400" cy="2890579"/>
          </a:xfrm>
          <a:prstGeom prst="rect">
            <a:avLst/>
          </a:prstGeom>
        </p:spPr>
      </p:pic>
    </p:spTree>
    <p:extLst>
      <p:ext uri="{BB962C8B-B14F-4D97-AF65-F5344CB8AC3E}">
        <p14:creationId xmlns:p14="http://schemas.microsoft.com/office/powerpoint/2010/main" val="353866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What Do You Use the Internet For?</a:t>
            </a:r>
            <a:endParaRPr lang="en-GB" sz="3600" dirty="0"/>
          </a:p>
        </p:txBody>
      </p:sp>
      <p:sp>
        <p:nvSpPr>
          <p:cNvPr id="3" name="Rectangle 2"/>
          <p:cNvSpPr/>
          <p:nvPr/>
        </p:nvSpPr>
        <p:spPr>
          <a:xfrm>
            <a:off x="755650" y="1473201"/>
            <a:ext cx="7632700" cy="1603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marL="285750" indent="-285750">
              <a:buFont typeface="Arial" panose="020B0604020202020204" pitchFamily="34" charset="0"/>
              <a:buChar char="•"/>
              <a:defRPr/>
            </a:pPr>
            <a:r>
              <a:rPr lang="en-GB" altLang="en-US" dirty="0">
                <a:solidFill>
                  <a:schemeClr val="tx1"/>
                </a:solidFill>
                <a:ea typeface="ＭＳ Ｐゴシック" panose="020B0600070205080204" pitchFamily="34" charset="-128"/>
              </a:rPr>
              <a:t>The Internet is an amazing place!</a:t>
            </a:r>
          </a:p>
          <a:p>
            <a:pPr marL="285750" indent="-285750">
              <a:buFont typeface="Arial" panose="020B0604020202020204" pitchFamily="34" charset="0"/>
              <a:buChar char="•"/>
              <a:defRPr/>
            </a:pPr>
            <a:endParaRPr lang="en-GB" altLang="en-US" dirty="0">
              <a:solidFill>
                <a:schemeClr val="tx1"/>
              </a:solidFill>
              <a:ea typeface="ＭＳ Ｐゴシック" panose="020B0600070205080204" pitchFamily="34" charset="-128"/>
            </a:endParaRPr>
          </a:p>
          <a:p>
            <a:pPr marL="285750" indent="-285750">
              <a:buFont typeface="Arial" panose="020B0604020202020204" pitchFamily="34" charset="0"/>
              <a:buChar char="•"/>
              <a:defRPr/>
            </a:pPr>
            <a:r>
              <a:rPr lang="en-GB" altLang="en-US" dirty="0">
                <a:solidFill>
                  <a:schemeClr val="tx1"/>
                </a:solidFill>
                <a:ea typeface="ＭＳ Ｐゴシック" panose="020B0600070205080204" pitchFamily="34" charset="-128"/>
              </a:rPr>
              <a:t>In our real lives, it provides us with entertainment, allows us to communicate and helps us learn new things. </a:t>
            </a:r>
            <a:endParaRPr lang="en-GB" altLang="en-US" dirty="0">
              <a:solidFill>
                <a:schemeClr val="tx1"/>
              </a:solidFill>
              <a:ea typeface="ＭＳ Ｐゴシック" panose="020B0600070205080204" pitchFamily="34" charset="-128"/>
              <a:sym typeface="Symbol" panose="05050102010706020507" pitchFamily="18" charset="2"/>
            </a:endParaRPr>
          </a:p>
          <a:p>
            <a:pPr marL="285750" indent="-285750">
              <a:buFont typeface="Arial" panose="020B0604020202020204" pitchFamily="34" charset="0"/>
              <a:buChar char="•"/>
            </a:pPr>
            <a:endParaRPr lang="en-GB" altLang="en-US" dirty="0">
              <a:solidFill>
                <a:schemeClr val="tx1"/>
              </a:solidFill>
              <a:latin typeface="Twinkl" pitchFamily="2" charset="0"/>
              <a:ea typeface="MS PGothic" panose="020B0600070205080204" pitchFamily="34" charset="-12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3429000"/>
            <a:ext cx="3816350" cy="2665792"/>
          </a:xfrm>
          <a:prstGeom prst="rect">
            <a:avLst/>
          </a:prstGeom>
        </p:spPr>
      </p:pic>
    </p:spTree>
    <p:extLst>
      <p:ext uri="{BB962C8B-B14F-4D97-AF65-F5344CB8AC3E}">
        <p14:creationId xmlns:p14="http://schemas.microsoft.com/office/powerpoint/2010/main" val="3804652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ea typeface="MS PGothic" panose="020B0600070205080204" pitchFamily="34" charset="-128"/>
              </a:rPr>
              <a:t>Who Can Use the Internet? </a:t>
            </a:r>
            <a:endParaRPr lang="en-GB" dirty="0"/>
          </a:p>
        </p:txBody>
      </p:sp>
      <p:sp>
        <p:nvSpPr>
          <p:cNvPr id="4" name="Rectangle 3"/>
          <p:cNvSpPr/>
          <p:nvPr/>
        </p:nvSpPr>
        <p:spPr>
          <a:xfrm>
            <a:off x="743241" y="1473201"/>
            <a:ext cx="4290983" cy="24341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342900" indent="-342900">
              <a:buFont typeface="Arial" panose="020B0604020202020204" pitchFamily="34" charset="0"/>
              <a:buChar char="•"/>
            </a:pPr>
            <a:r>
              <a:rPr lang="en-GB" altLang="en-US" dirty="0">
                <a:solidFill>
                  <a:schemeClr val="tx1"/>
                </a:solidFill>
                <a:latin typeface="Twinkl" pitchFamily="2" charset="0"/>
                <a:ea typeface="MS PGothic" panose="020B0600070205080204" pitchFamily="34" charset="-128"/>
              </a:rPr>
              <a:t>Many people across the world use the Internet every day.</a:t>
            </a:r>
          </a:p>
          <a:p>
            <a:pPr marL="342900" indent="-342900">
              <a:buFont typeface="Arial" panose="020B0604020202020204" pitchFamily="34" charset="0"/>
              <a:buChar char="•"/>
            </a:pPr>
            <a:endParaRPr lang="en-GB" altLang="en-US" dirty="0">
              <a:solidFill>
                <a:schemeClr val="tx1"/>
              </a:solidFill>
              <a:latin typeface="Twinkl" pitchFamily="2" charset="0"/>
              <a:ea typeface="MS PGothic" panose="020B0600070205080204" pitchFamily="34" charset="-128"/>
            </a:endParaRPr>
          </a:p>
          <a:p>
            <a:pPr marL="342900" indent="-342900">
              <a:buFont typeface="Arial" panose="020B0604020202020204" pitchFamily="34" charset="0"/>
              <a:buChar char="•"/>
            </a:pPr>
            <a:r>
              <a:rPr lang="en-GB" altLang="en-US" dirty="0">
                <a:solidFill>
                  <a:schemeClr val="tx1"/>
                </a:solidFill>
                <a:latin typeface="Twinkl" pitchFamily="2" charset="0"/>
                <a:ea typeface="MS PGothic" panose="020B0600070205080204" pitchFamily="34" charset="-128"/>
              </a:rPr>
              <a:t>By the end of 2019, four and a half billion (4,500,000,000) people were using the Internet. That is nearly 6 out of every 10 people in the whole world.</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42767" y="1386672"/>
            <a:ext cx="3187662" cy="4798088"/>
          </a:xfrm>
          <a:prstGeom prst="rect">
            <a:avLst/>
          </a:prstGeom>
        </p:spPr>
      </p:pic>
    </p:spTree>
    <p:extLst>
      <p:ext uri="{BB962C8B-B14F-4D97-AF65-F5344CB8AC3E}">
        <p14:creationId xmlns:p14="http://schemas.microsoft.com/office/powerpoint/2010/main" val="3445272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ea typeface="MS PGothic" panose="020B0600070205080204" pitchFamily="34" charset="-128"/>
              </a:rPr>
              <a:t>How Do We Access the Internet? </a:t>
            </a:r>
            <a:endParaRPr lang="en-GB" dirty="0"/>
          </a:p>
        </p:txBody>
      </p:sp>
      <p:sp>
        <p:nvSpPr>
          <p:cNvPr id="3" name="Rectangle 2"/>
          <p:cNvSpPr/>
          <p:nvPr/>
        </p:nvSpPr>
        <p:spPr>
          <a:xfrm>
            <a:off x="879230" y="1473201"/>
            <a:ext cx="7340321" cy="646331"/>
          </a:xfrm>
          <a:prstGeom prst="rect">
            <a:avLst/>
          </a:prstGeom>
        </p:spPr>
        <p:txBody>
          <a:bodyPr wrap="square">
            <a:spAutoFit/>
          </a:bodyPr>
          <a:lstStyle/>
          <a:p>
            <a:pPr marL="342900" indent="-342900">
              <a:buFont typeface="Arial" panose="020B0604020202020204" pitchFamily="34" charset="0"/>
              <a:buChar char="•"/>
            </a:pPr>
            <a:r>
              <a:rPr lang="en-GB" altLang="en-US" dirty="0">
                <a:latin typeface="Twinkl" pitchFamily="2" charset="0"/>
                <a:ea typeface="MS PGothic" panose="020B0600070205080204" pitchFamily="34" charset="-128"/>
              </a:rPr>
              <a:t>We can use lots of different devices to access the Internet. How many can you think of?</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8851" y="2670667"/>
            <a:ext cx="829036" cy="129609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6709" y="2572734"/>
            <a:ext cx="2149592" cy="149196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6228" y="4140928"/>
            <a:ext cx="970813" cy="135353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94554" y="3984000"/>
            <a:ext cx="1133392" cy="1593776"/>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78574" y="4263232"/>
            <a:ext cx="2026214" cy="1231234"/>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53137" y="2572734"/>
            <a:ext cx="1630521" cy="1082207"/>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79230" y="4346102"/>
            <a:ext cx="1717479" cy="1065493"/>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74910" y="2315383"/>
            <a:ext cx="1436965" cy="1561228"/>
          </a:xfrm>
          <a:prstGeom prst="rect">
            <a:avLst/>
          </a:prstGeom>
        </p:spPr>
      </p:pic>
      <p:sp>
        <p:nvSpPr>
          <p:cNvPr id="13" name="TextBox 12">
            <a:extLst>
              <a:ext uri="{FF2B5EF4-FFF2-40B4-BE49-F238E27FC236}">
                <a16:creationId xmlns:a16="http://schemas.microsoft.com/office/drawing/2014/main" id="{EBB05FD9-9C6F-49D6-8EAC-C9E60E35FCA3}"/>
              </a:ext>
            </a:extLst>
          </p:cNvPr>
          <p:cNvSpPr txBox="1"/>
          <p:nvPr/>
        </p:nvSpPr>
        <p:spPr>
          <a:xfrm>
            <a:off x="879230" y="5873802"/>
            <a:ext cx="4572000" cy="369332"/>
          </a:xfrm>
          <a:prstGeom prst="rect">
            <a:avLst/>
          </a:prstGeom>
          <a:noFill/>
        </p:spPr>
        <p:txBody>
          <a:bodyPr wrap="square">
            <a:spAutoFit/>
          </a:bodyPr>
          <a:lstStyle/>
          <a:p>
            <a:pPr marL="0" lvl="0" indent="0" algn="l" rtl="0">
              <a:spcBef>
                <a:spcPts val="0"/>
              </a:spcBef>
              <a:spcAft>
                <a:spcPts val="0"/>
              </a:spcAft>
              <a:buNone/>
            </a:pPr>
            <a:r>
              <a:rPr lang="en-GB" sz="1800" b="1" dirty="0">
                <a:solidFill>
                  <a:schemeClr val="dk1"/>
                </a:solidFill>
              </a:rPr>
              <a:t>Did you think of all these?</a:t>
            </a:r>
            <a:endParaRPr lang="en-GB" b="1" dirty="0"/>
          </a:p>
        </p:txBody>
      </p:sp>
    </p:spTree>
    <p:extLst>
      <p:ext uri="{BB962C8B-B14F-4D97-AF65-F5344CB8AC3E}">
        <p14:creationId xmlns:p14="http://schemas.microsoft.com/office/powerpoint/2010/main" val="425306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1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1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1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1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1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1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1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11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962" y="765175"/>
            <a:ext cx="8220075" cy="994306"/>
          </a:xfrm>
        </p:spPr>
        <p:txBody>
          <a:bodyPr/>
          <a:lstStyle/>
          <a:p>
            <a:r>
              <a:rPr lang="en-GB" altLang="en-US" dirty="0"/>
              <a:t>How Would You Feel if the Internet Was Turned Off?</a:t>
            </a:r>
            <a:endParaRPr lang="en-GB"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2098" t="-6216" b="-1"/>
          <a:stretch/>
        </p:blipFill>
        <p:spPr>
          <a:xfrm>
            <a:off x="2605437" y="2065105"/>
            <a:ext cx="3933125" cy="3935252"/>
          </a:xfrm>
          <a:prstGeom prst="ellipse">
            <a:avLst/>
          </a:prstGeom>
          <a:solidFill>
            <a:srgbClr val="25B9BE"/>
          </a:solidFill>
        </p:spPr>
      </p:pic>
    </p:spTree>
    <p:extLst>
      <p:ext uri="{BB962C8B-B14F-4D97-AF65-F5344CB8AC3E}">
        <p14:creationId xmlns:p14="http://schemas.microsoft.com/office/powerpoint/2010/main" val="3107091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MS PGothic" panose="020B0600070205080204" pitchFamily="34" charset="-128"/>
              </a:rPr>
              <a:t>What Is Your Online Identity?</a:t>
            </a:r>
            <a:endParaRPr lang="en-GB" dirty="0"/>
          </a:p>
        </p:txBody>
      </p:sp>
      <p:sp>
        <p:nvSpPr>
          <p:cNvPr id="3" name="Rectangle 2"/>
          <p:cNvSpPr/>
          <p:nvPr/>
        </p:nvSpPr>
        <p:spPr>
          <a:xfrm>
            <a:off x="668214" y="1343357"/>
            <a:ext cx="7720135" cy="1477328"/>
          </a:xfrm>
          <a:prstGeom prst="rect">
            <a:avLst/>
          </a:prstGeom>
        </p:spPr>
        <p:txBody>
          <a:bodyPr wrap="square">
            <a:spAutoFit/>
          </a:bodyPr>
          <a:lstStyle/>
          <a:p>
            <a:pPr marL="342900" indent="-342900">
              <a:buFont typeface="Arial" panose="020B0604020202020204" pitchFamily="34" charset="0"/>
              <a:buChar char="•"/>
              <a:defRPr/>
            </a:pPr>
            <a:r>
              <a:rPr lang="en-GB" altLang="en-US">
                <a:latin typeface="Twinkl" pitchFamily="2" charset="0"/>
                <a:ea typeface="MS PGothic" panose="020B0600070205080204" pitchFamily="34" charset="-128"/>
              </a:rPr>
              <a:t>When we go online, we have an online identity. </a:t>
            </a:r>
          </a:p>
          <a:p>
            <a:pPr marL="342900" indent="-342900">
              <a:buFont typeface="Arial" panose="020B0604020202020204" pitchFamily="34" charset="0"/>
              <a:buChar char="•"/>
              <a:defRPr/>
            </a:pPr>
            <a:r>
              <a:rPr lang="en-GB" altLang="en-US">
                <a:latin typeface="Twinkl" pitchFamily="2" charset="0"/>
                <a:ea typeface="MS PGothic" panose="020B0600070205080204" pitchFamily="34" charset="-128"/>
              </a:rPr>
              <a:t>This is information about ourselves, our likes, what we share and how we talk to others. </a:t>
            </a:r>
          </a:p>
          <a:p>
            <a:pPr marL="342900" indent="-342900">
              <a:buFont typeface="Arial" panose="020B0604020202020204" pitchFamily="34" charset="0"/>
              <a:buChar char="•"/>
              <a:defRPr/>
            </a:pPr>
            <a:r>
              <a:rPr lang="en-GB" altLang="en-US">
                <a:latin typeface="Twinkl" pitchFamily="2" charset="0"/>
                <a:ea typeface="MS PGothic" panose="020B0600070205080204" pitchFamily="34" charset="-128"/>
              </a:rPr>
              <a:t>On some apps, we can make an avatar or a profile that other people online can see.</a:t>
            </a:r>
            <a:endParaRPr lang="en-GB" altLang="en-US" dirty="0">
              <a:latin typeface="Twinkl" pitchFamily="2" charset="0"/>
              <a:ea typeface="MS PGothic" panose="020B0600070205080204" pitchFamily="34" charset="-128"/>
            </a:endParaRPr>
          </a:p>
        </p:txBody>
      </p:sp>
      <p:pic>
        <p:nvPicPr>
          <p:cNvPr id="5" name="Picture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1976" y="3547156"/>
            <a:ext cx="5340047" cy="2042749"/>
          </a:xfrm>
          <a:prstGeom prst="rect">
            <a:avLst/>
          </a:prstGeom>
        </p:spPr>
      </p:pic>
    </p:spTree>
    <p:extLst>
      <p:ext uri="{BB962C8B-B14F-4D97-AF65-F5344CB8AC3E}">
        <p14:creationId xmlns:p14="http://schemas.microsoft.com/office/powerpoint/2010/main" val="145811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34442D15-F5BB-4F73-9606-C8812E688AB8}" vid="{28CC8FB8-836C-49DA-A823-EC8BE3E520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359</TotalTime>
  <Words>554</Words>
  <Application>Microsoft Office PowerPoint</Application>
  <PresentationFormat>On-screen Show (4:3)</PresentationFormat>
  <Paragraphs>74</Paragraphs>
  <Slides>16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Calibri</vt:lpstr>
      <vt:lpstr>Twinkl</vt:lpstr>
      <vt:lpstr>Arial</vt:lpstr>
      <vt:lpstr>Office Theme</vt:lpstr>
      <vt:lpstr>PowerPoint Presentation</vt:lpstr>
      <vt:lpstr>PowerPoint Presentation</vt:lpstr>
      <vt:lpstr>Word Check!</vt:lpstr>
      <vt:lpstr>What Is Safer Internet Day?</vt:lpstr>
      <vt:lpstr>What Do You Use the Internet For?</vt:lpstr>
      <vt:lpstr>Who Can Use the Internet? </vt:lpstr>
      <vt:lpstr>How Do We Access the Internet? </vt:lpstr>
      <vt:lpstr>How Would You Feel if the Internet Was Turned Off?</vt:lpstr>
      <vt:lpstr>What Is Your Online Identity?</vt:lpstr>
      <vt:lpstr>This Is Me</vt:lpstr>
      <vt:lpstr>An Internet We Trust</vt:lpstr>
      <vt:lpstr>News or Fake News?</vt:lpstr>
      <vt:lpstr>An Internet We Trust</vt:lpstr>
      <vt:lpstr>What Would You Do If…</vt:lpstr>
      <vt:lpstr>An Internet We Trust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Simone Wouters</dc:creator>
  <cp:lastModifiedBy>daniella devita</cp:lastModifiedBy>
  <cp:revision>38</cp:revision>
  <dcterms:created xsi:type="dcterms:W3CDTF">2019-12-18T10:40:02Z</dcterms:created>
  <dcterms:modified xsi:type="dcterms:W3CDTF">2020-12-09T09:28:09Z</dcterms:modified>
</cp:coreProperties>
</file>