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5" r:id="rId4"/>
    <p:sldId id="260" r:id="rId5"/>
    <p:sldId id="264" r:id="rId6"/>
    <p:sldId id="263" r:id="rId7"/>
    <p:sldId id="262" r:id="rId8"/>
    <p:sldId id="261" r:id="rId9"/>
    <p:sldId id="266" r:id="rId10"/>
  </p:sldIdLst>
  <p:sldSz cx="12192000" cy="6858000"/>
  <p:notesSz cx="6745288" cy="98821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64" d="100"/>
          <a:sy n="64" d="100"/>
        </p:scale>
        <p:origin x="78"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46DAAD2-DD84-4AE9-9A46-0D99C6744BB9}" type="datetimeFigureOut">
              <a:rPr lang="en-GB" smtClean="0"/>
              <a:t>05/06/2019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875227-D21D-4114-864D-0B87EDD77DF2}" type="slidenum">
              <a:rPr lang="en-GB" smtClean="0"/>
              <a:t>‹#›</a:t>
            </a:fld>
            <a:endParaRPr lang="en-GB"/>
          </a:p>
        </p:txBody>
      </p:sp>
    </p:spTree>
    <p:extLst>
      <p:ext uri="{BB962C8B-B14F-4D97-AF65-F5344CB8AC3E}">
        <p14:creationId xmlns:p14="http://schemas.microsoft.com/office/powerpoint/2010/main" val="90535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6DAAD2-DD84-4AE9-9A46-0D99C6744BB9}" type="datetimeFigureOut">
              <a:rPr lang="en-GB" smtClean="0"/>
              <a:t>05/06/2019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875227-D21D-4114-864D-0B87EDD77DF2}" type="slidenum">
              <a:rPr lang="en-GB" smtClean="0"/>
              <a:t>‹#›</a:t>
            </a:fld>
            <a:endParaRPr lang="en-GB"/>
          </a:p>
        </p:txBody>
      </p:sp>
    </p:spTree>
    <p:extLst>
      <p:ext uri="{BB962C8B-B14F-4D97-AF65-F5344CB8AC3E}">
        <p14:creationId xmlns:p14="http://schemas.microsoft.com/office/powerpoint/2010/main" val="1019475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6DAAD2-DD84-4AE9-9A46-0D99C6744BB9}" type="datetimeFigureOut">
              <a:rPr lang="en-GB" smtClean="0"/>
              <a:t>05/06/2019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875227-D21D-4114-864D-0B87EDD77DF2}" type="slidenum">
              <a:rPr lang="en-GB" smtClean="0"/>
              <a:t>‹#›</a:t>
            </a:fld>
            <a:endParaRPr lang="en-GB"/>
          </a:p>
        </p:txBody>
      </p:sp>
    </p:spTree>
    <p:extLst>
      <p:ext uri="{BB962C8B-B14F-4D97-AF65-F5344CB8AC3E}">
        <p14:creationId xmlns:p14="http://schemas.microsoft.com/office/powerpoint/2010/main" val="660401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6DAAD2-DD84-4AE9-9A46-0D99C6744BB9}" type="datetimeFigureOut">
              <a:rPr lang="en-GB" smtClean="0"/>
              <a:t>05/06/2019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875227-D21D-4114-864D-0B87EDD77DF2}" type="slidenum">
              <a:rPr lang="en-GB" smtClean="0"/>
              <a:t>‹#›</a:t>
            </a:fld>
            <a:endParaRPr lang="en-GB"/>
          </a:p>
        </p:txBody>
      </p:sp>
    </p:spTree>
    <p:extLst>
      <p:ext uri="{BB962C8B-B14F-4D97-AF65-F5344CB8AC3E}">
        <p14:creationId xmlns:p14="http://schemas.microsoft.com/office/powerpoint/2010/main" val="420976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6DAAD2-DD84-4AE9-9A46-0D99C6744BB9}" type="datetimeFigureOut">
              <a:rPr lang="en-GB" smtClean="0"/>
              <a:t>05/06/2019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875227-D21D-4114-864D-0B87EDD77DF2}" type="slidenum">
              <a:rPr lang="en-GB" smtClean="0"/>
              <a:t>‹#›</a:t>
            </a:fld>
            <a:endParaRPr lang="en-GB"/>
          </a:p>
        </p:txBody>
      </p:sp>
    </p:spTree>
    <p:extLst>
      <p:ext uri="{BB962C8B-B14F-4D97-AF65-F5344CB8AC3E}">
        <p14:creationId xmlns:p14="http://schemas.microsoft.com/office/powerpoint/2010/main" val="3483002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46DAAD2-DD84-4AE9-9A46-0D99C6744BB9}" type="datetimeFigureOut">
              <a:rPr lang="en-GB" smtClean="0"/>
              <a:t>05/06/2019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875227-D21D-4114-864D-0B87EDD77DF2}" type="slidenum">
              <a:rPr lang="en-GB" smtClean="0"/>
              <a:t>‹#›</a:t>
            </a:fld>
            <a:endParaRPr lang="en-GB"/>
          </a:p>
        </p:txBody>
      </p:sp>
    </p:spTree>
    <p:extLst>
      <p:ext uri="{BB962C8B-B14F-4D97-AF65-F5344CB8AC3E}">
        <p14:creationId xmlns:p14="http://schemas.microsoft.com/office/powerpoint/2010/main" val="1527525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46DAAD2-DD84-4AE9-9A46-0D99C6744BB9}" type="datetimeFigureOut">
              <a:rPr lang="en-GB" smtClean="0"/>
              <a:t>05/06/2019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875227-D21D-4114-864D-0B87EDD77DF2}" type="slidenum">
              <a:rPr lang="en-GB" smtClean="0"/>
              <a:t>‹#›</a:t>
            </a:fld>
            <a:endParaRPr lang="en-GB"/>
          </a:p>
        </p:txBody>
      </p:sp>
    </p:spTree>
    <p:extLst>
      <p:ext uri="{BB962C8B-B14F-4D97-AF65-F5344CB8AC3E}">
        <p14:creationId xmlns:p14="http://schemas.microsoft.com/office/powerpoint/2010/main" val="2582067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46DAAD2-DD84-4AE9-9A46-0D99C6744BB9}" type="datetimeFigureOut">
              <a:rPr lang="en-GB" smtClean="0"/>
              <a:t>05/06/2019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875227-D21D-4114-864D-0B87EDD77DF2}" type="slidenum">
              <a:rPr lang="en-GB" smtClean="0"/>
              <a:t>‹#›</a:t>
            </a:fld>
            <a:endParaRPr lang="en-GB"/>
          </a:p>
        </p:txBody>
      </p:sp>
    </p:spTree>
    <p:extLst>
      <p:ext uri="{BB962C8B-B14F-4D97-AF65-F5344CB8AC3E}">
        <p14:creationId xmlns:p14="http://schemas.microsoft.com/office/powerpoint/2010/main" val="2486790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DAAD2-DD84-4AE9-9A46-0D99C6744BB9}" type="datetimeFigureOut">
              <a:rPr lang="en-GB" smtClean="0"/>
              <a:t>05/06/2019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875227-D21D-4114-864D-0B87EDD77DF2}" type="slidenum">
              <a:rPr lang="en-GB" smtClean="0"/>
              <a:t>‹#›</a:t>
            </a:fld>
            <a:endParaRPr lang="en-GB"/>
          </a:p>
        </p:txBody>
      </p:sp>
    </p:spTree>
    <p:extLst>
      <p:ext uri="{BB962C8B-B14F-4D97-AF65-F5344CB8AC3E}">
        <p14:creationId xmlns:p14="http://schemas.microsoft.com/office/powerpoint/2010/main" val="196174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6DAAD2-DD84-4AE9-9A46-0D99C6744BB9}" type="datetimeFigureOut">
              <a:rPr lang="en-GB" smtClean="0"/>
              <a:t>05/06/2019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875227-D21D-4114-864D-0B87EDD77DF2}" type="slidenum">
              <a:rPr lang="en-GB" smtClean="0"/>
              <a:t>‹#›</a:t>
            </a:fld>
            <a:endParaRPr lang="en-GB"/>
          </a:p>
        </p:txBody>
      </p:sp>
    </p:spTree>
    <p:extLst>
      <p:ext uri="{BB962C8B-B14F-4D97-AF65-F5344CB8AC3E}">
        <p14:creationId xmlns:p14="http://schemas.microsoft.com/office/powerpoint/2010/main" val="2340353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6DAAD2-DD84-4AE9-9A46-0D99C6744BB9}" type="datetimeFigureOut">
              <a:rPr lang="en-GB" smtClean="0"/>
              <a:t>05/06/2019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875227-D21D-4114-864D-0B87EDD77DF2}" type="slidenum">
              <a:rPr lang="en-GB" smtClean="0"/>
              <a:t>‹#›</a:t>
            </a:fld>
            <a:endParaRPr lang="en-GB"/>
          </a:p>
        </p:txBody>
      </p:sp>
    </p:spTree>
    <p:extLst>
      <p:ext uri="{BB962C8B-B14F-4D97-AF65-F5344CB8AC3E}">
        <p14:creationId xmlns:p14="http://schemas.microsoft.com/office/powerpoint/2010/main" val="1525812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DAAD2-DD84-4AE9-9A46-0D99C6744BB9}" type="datetimeFigureOut">
              <a:rPr lang="en-GB" smtClean="0"/>
              <a:t>05/06/2019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875227-D21D-4114-864D-0B87EDD77DF2}" type="slidenum">
              <a:rPr lang="en-GB" smtClean="0"/>
              <a:t>‹#›</a:t>
            </a:fld>
            <a:endParaRPr lang="en-GB"/>
          </a:p>
        </p:txBody>
      </p:sp>
    </p:spTree>
    <p:extLst>
      <p:ext uri="{BB962C8B-B14F-4D97-AF65-F5344CB8AC3E}">
        <p14:creationId xmlns:p14="http://schemas.microsoft.com/office/powerpoint/2010/main" val="1042874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functionalfoxwood.edublogs.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623918" y="392483"/>
            <a:ext cx="4944172" cy="2499862"/>
          </a:xfrm>
          <a:prstGeom prst="rect">
            <a:avLst/>
          </a:prstGeom>
        </p:spPr>
      </p:pic>
      <p:sp>
        <p:nvSpPr>
          <p:cNvPr id="6" name="Rectangle 5"/>
          <p:cNvSpPr/>
          <p:nvPr/>
        </p:nvSpPr>
        <p:spPr>
          <a:xfrm>
            <a:off x="2554489" y="3558347"/>
            <a:ext cx="7083029" cy="1754326"/>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38100" dir="2700000" algn="tl">
                    <a:srgbClr val="000000">
                      <a:alpha val="38000"/>
                    </a:srgbClr>
                  </a:outerShdw>
                </a:effectLst>
              </a:rPr>
              <a:t>FUNctional </a:t>
            </a:r>
            <a:r>
              <a:rPr lang="en-US" sz="5400" b="0" cap="none" spc="0" dirty="0">
                <a:ln w="0"/>
                <a:solidFill>
                  <a:schemeClr val="tx1"/>
                </a:solidFill>
                <a:effectLst>
                  <a:outerShdw blurRad="38100" dist="38100" dir="2700000" algn="tl">
                    <a:srgbClr val="000000">
                      <a:alpha val="38000"/>
                    </a:srgbClr>
                  </a:outerShdw>
                </a:effectLst>
              </a:rPr>
              <a:t>Skills</a:t>
            </a:r>
          </a:p>
          <a:p>
            <a:pPr algn="ctr"/>
            <a:r>
              <a:rPr lang="en-US" sz="5400" dirty="0">
                <a:ln w="0"/>
                <a:effectLst>
                  <a:outerShdw blurRad="38100" dist="38100" dir="2700000" algn="tl">
                    <a:srgbClr val="000000">
                      <a:alpha val="38000"/>
                    </a:srgbClr>
                  </a:outerShdw>
                </a:effectLst>
              </a:rPr>
              <a:t>Pedagogy and Guidance</a:t>
            </a:r>
            <a:r>
              <a:rPr lang="en-US" sz="5400" b="0" cap="none" spc="0" dirty="0">
                <a:ln w="0"/>
                <a:solidFill>
                  <a:schemeClr val="tx1"/>
                </a:solidFill>
                <a:effectLst>
                  <a:outerShdw blurRad="38100" dist="38100" dir="2700000" algn="tl">
                    <a:srgbClr val="000000">
                      <a:alpha val="38000"/>
                    </a:srgbClr>
                  </a:outerShdw>
                </a:effectLst>
              </a:rPr>
              <a:t> </a:t>
            </a:r>
          </a:p>
        </p:txBody>
      </p:sp>
      <p:sp>
        <p:nvSpPr>
          <p:cNvPr id="2" name="Rectangle: Rounded Corners 1">
            <a:extLst>
              <a:ext uri="{FF2B5EF4-FFF2-40B4-BE49-F238E27FC236}">
                <a16:creationId xmlns:a16="http://schemas.microsoft.com/office/drawing/2014/main" id="{13C8531E-C2AD-48F9-82E0-96F66265E92D}"/>
              </a:ext>
            </a:extLst>
          </p:cNvPr>
          <p:cNvSpPr/>
          <p:nvPr/>
        </p:nvSpPr>
        <p:spPr>
          <a:xfrm>
            <a:off x="67112" y="83890"/>
            <a:ext cx="12029813" cy="6677637"/>
          </a:xfrm>
          <a:prstGeom prst="roundRect">
            <a:avLst/>
          </a:prstGeom>
          <a:noFill/>
          <a:ln w="381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Tree>
    <p:extLst>
      <p:ext uri="{BB962C8B-B14F-4D97-AF65-F5344CB8AC3E}">
        <p14:creationId xmlns:p14="http://schemas.microsoft.com/office/powerpoint/2010/main" val="2953016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8812" y="377505"/>
            <a:ext cx="11274376" cy="2870209"/>
          </a:xfrm>
          <a:prstGeom prst="rect">
            <a:avLst/>
          </a:prstGeom>
        </p:spPr>
        <p:txBody>
          <a:bodyPr wrap="square">
            <a:spAutoFit/>
          </a:bodyPr>
          <a:lstStyle/>
          <a:p>
            <a:pPr lvl="0" algn="just">
              <a:lnSpc>
                <a:spcPct val="115000"/>
              </a:lnSpc>
              <a:spcAft>
                <a:spcPts val="1000"/>
              </a:spcAft>
            </a:pPr>
            <a:r>
              <a:rPr lang="en-GB" sz="1600" b="1" dirty="0">
                <a:solidFill>
                  <a:prstClr val="black"/>
                </a:solidFill>
                <a:latin typeface="Arial" panose="020B0604020202020204" pitchFamily="34" charset="0"/>
                <a:ea typeface="Calibri" panose="020F0502020204030204" pitchFamily="34" charset="0"/>
                <a:cs typeface="Times New Roman" panose="02020603050405020304" pitchFamily="18" charset="0"/>
              </a:rPr>
              <a:t>What are FUNctional Skills?</a:t>
            </a:r>
            <a:endParaRPr lang="en-GB"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1000"/>
              </a:spcAft>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FUNctional skills refer to the combination of fun, meaningful life tasks with fundamental Maths and English skills from the classroom. FUNctional skills will allow pupils to: </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Identify a problem and consider a suitable solution</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Identify the skills that will be needed to solve the problem</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Utilise the skills appropriately </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1000"/>
              </a:spcAft>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Teaching FUNctional skills allows pupils to gain problem solving, transferrable skills which can be used throughout their lives.  At Fox Wood, we believe that all pupils should have access to a FUNctional skills curriculum, from Reception to College. The skills introduced at reception may include using a visual timetable, following simple instructions and basic listening skills. These skills we be built upon and developed as the pupils’ progress through the key stages and will evolve into tasks such as running a business enterprise, deciding on prices for goods and working in ‘The Bungalow’ when the pupils reach college. The teaching of FUNctional skills will require teachers to look into daily activities/problems that take place and identify how we utilise Maths and English skills to solve them. </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5E78C173-5D5C-4A3D-A796-735E63F0F5CC}"/>
              </a:ext>
            </a:extLst>
          </p:cNvPr>
          <p:cNvSpPr/>
          <p:nvPr/>
        </p:nvSpPr>
        <p:spPr>
          <a:xfrm>
            <a:off x="67112" y="83890"/>
            <a:ext cx="12029813" cy="6677637"/>
          </a:xfrm>
          <a:prstGeom prst="roundRect">
            <a:avLst/>
          </a:prstGeom>
          <a:noFill/>
          <a:ln w="381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pic>
        <p:nvPicPr>
          <p:cNvPr id="8" name="Picture 7">
            <a:extLst>
              <a:ext uri="{FF2B5EF4-FFF2-40B4-BE49-F238E27FC236}">
                <a16:creationId xmlns:a16="http://schemas.microsoft.com/office/drawing/2014/main" id="{853EAC4E-79D2-41F8-B275-EB8708ED42FC}"/>
              </a:ext>
            </a:extLst>
          </p:cNvPr>
          <p:cNvPicPr>
            <a:picLocks noChangeAspect="1"/>
          </p:cNvPicPr>
          <p:nvPr/>
        </p:nvPicPr>
        <p:blipFill>
          <a:blip r:embed="rId2"/>
          <a:stretch>
            <a:fillRect/>
          </a:stretch>
        </p:blipFill>
        <p:spPr>
          <a:xfrm>
            <a:off x="1328515" y="3477440"/>
            <a:ext cx="9534970" cy="3054361"/>
          </a:xfrm>
          <a:prstGeom prst="rect">
            <a:avLst/>
          </a:prstGeom>
        </p:spPr>
      </p:pic>
    </p:spTree>
    <p:extLst>
      <p:ext uri="{BB962C8B-B14F-4D97-AF65-F5344CB8AC3E}">
        <p14:creationId xmlns:p14="http://schemas.microsoft.com/office/powerpoint/2010/main" val="1454741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C17750E-AE20-471F-B4AE-E3639863EADD}"/>
              </a:ext>
            </a:extLst>
          </p:cNvPr>
          <p:cNvSpPr/>
          <p:nvPr/>
        </p:nvSpPr>
        <p:spPr>
          <a:xfrm>
            <a:off x="67112" y="83890"/>
            <a:ext cx="12029813" cy="6677637"/>
          </a:xfrm>
          <a:prstGeom prst="roundRect">
            <a:avLst/>
          </a:prstGeom>
          <a:noFill/>
          <a:ln w="381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C000"/>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B041526-604C-42AD-9624-E0D66C11846D}"/>
              </a:ext>
            </a:extLst>
          </p:cNvPr>
          <p:cNvSpPr/>
          <p:nvPr/>
        </p:nvSpPr>
        <p:spPr>
          <a:xfrm>
            <a:off x="987901" y="474745"/>
            <a:ext cx="4536133" cy="2415020"/>
          </a:xfrm>
          <a:prstGeom prst="rect">
            <a:avLst/>
          </a:prstGeom>
        </p:spPr>
        <p:txBody>
          <a:bodyPr wrap="square">
            <a:spAutoFit/>
          </a:bodyPr>
          <a:lstStyle/>
          <a:p>
            <a:pPr algn="just">
              <a:lnSpc>
                <a:spcPct val="115000"/>
              </a:lnSpc>
              <a:spcAft>
                <a:spcPts val="100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Timetable requirements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To ensure that FUNctional skills is being promoted across school, each class teaching a formal curriculum will be required to identify one session per week as a dedicated FUNctional skills session. This session must be dedicated to FUNctional skills development and can be delivered in any format/activity that is appropriate for your pupils. An example of this may be having a weekly shopping trip in which pupils can practice a variety of FUNctional skills – this could then be recorded and provided as a blog entry.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C1B095A2-2ABB-44D6-812C-1D0A9B0C26B8}"/>
              </a:ext>
            </a:extLst>
          </p:cNvPr>
          <p:cNvSpPr/>
          <p:nvPr/>
        </p:nvSpPr>
        <p:spPr>
          <a:xfrm>
            <a:off x="6758616" y="3778757"/>
            <a:ext cx="4368730" cy="2415020"/>
          </a:xfrm>
          <a:prstGeom prst="rect">
            <a:avLst/>
          </a:prstGeom>
        </p:spPr>
        <p:txBody>
          <a:bodyPr wrap="square">
            <a:spAutoFit/>
          </a:bodyPr>
          <a:lstStyle/>
          <a:p>
            <a:pPr lvl="0" algn="just">
              <a:lnSpc>
                <a:spcPct val="115000"/>
              </a:lnSpc>
              <a:spcAft>
                <a:spcPts val="1000"/>
              </a:spcAft>
            </a:pPr>
            <a:r>
              <a:rPr lang="en-GB" sz="1600" b="1" dirty="0">
                <a:solidFill>
                  <a:prstClr val="black"/>
                </a:solidFill>
                <a:latin typeface="Arial" panose="020B0604020202020204" pitchFamily="34" charset="0"/>
                <a:ea typeface="Calibri" panose="020F0502020204030204" pitchFamily="34" charset="0"/>
                <a:cs typeface="Times New Roman" panose="02020603050405020304" pitchFamily="18" charset="0"/>
              </a:rPr>
              <a:t>Pedagogy – process before product </a:t>
            </a:r>
            <a:endParaRPr lang="en-GB"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1000"/>
              </a:spcAft>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The most important aspect of the theory underpinning FUNctional skills is that the emphasis is placed on the process rather than the end product. If the pupils can produce a quality finished product, whilst engaging in FUNctional learning, that is ideal. If this is not going to be the case, do not sacrifice quality FUNctional skills development and practice over producing a finished product! Evidence the process and the skills being practiced as this is the fundamental reason that we are doing FUNctional skills. </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6758616" y="514979"/>
            <a:ext cx="4368730" cy="2907729"/>
          </a:xfrm>
          <a:prstGeom prst="rect">
            <a:avLst/>
          </a:prstGeom>
        </p:spPr>
      </p:pic>
      <p:pic>
        <p:nvPicPr>
          <p:cNvPr id="8" name="Picture 7"/>
          <p:cNvPicPr>
            <a:picLocks noChangeAspect="1"/>
          </p:cNvPicPr>
          <p:nvPr/>
        </p:nvPicPr>
        <p:blipFill>
          <a:blip r:embed="rId3"/>
          <a:stretch>
            <a:fillRect/>
          </a:stretch>
        </p:blipFill>
        <p:spPr>
          <a:xfrm>
            <a:off x="987901" y="3095007"/>
            <a:ext cx="4536133" cy="3022029"/>
          </a:xfrm>
          <a:prstGeom prst="rect">
            <a:avLst/>
          </a:prstGeom>
        </p:spPr>
      </p:pic>
    </p:spTree>
    <p:extLst>
      <p:ext uri="{BB962C8B-B14F-4D97-AF65-F5344CB8AC3E}">
        <p14:creationId xmlns:p14="http://schemas.microsoft.com/office/powerpoint/2010/main" val="3359351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7724" y="672213"/>
            <a:ext cx="4071423" cy="2401363"/>
          </a:xfrm>
          <a:prstGeom prst="rect">
            <a:avLst/>
          </a:prstGeom>
        </p:spPr>
        <p:txBody>
          <a:bodyPr wrap="square">
            <a:spAutoFit/>
          </a:bodyPr>
          <a:lstStyle/>
          <a:p>
            <a:pPr lvl="0">
              <a:lnSpc>
                <a:spcPct val="115000"/>
              </a:lnSpc>
              <a:spcAft>
                <a:spcPts val="1000"/>
              </a:spcAft>
            </a:pPr>
            <a:r>
              <a:rPr lang="en-GB" sz="1600" b="1" dirty="0">
                <a:solidFill>
                  <a:prstClr val="black"/>
                </a:solidFill>
                <a:latin typeface="Arial" panose="020B0604020202020204" pitchFamily="34" charset="0"/>
                <a:ea typeface="Calibri" panose="020F0502020204030204" pitchFamily="34" charset="0"/>
                <a:cs typeface="Times New Roman" panose="02020603050405020304" pitchFamily="18" charset="0"/>
              </a:rPr>
              <a:t>The Fun in FUNctional </a:t>
            </a:r>
            <a:endParaRPr lang="en-GB"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1000"/>
              </a:spcAft>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This practical based learning will give a concrete aim to time spent in Food technology, enrichment and theme weeks. The activities should be fun, practical and hands on for the pupils. It can be topic based if you wish or subject based. Try to keep it relevant to the pupils and look for FUNctional opportunities in daily tasks/activities. This is a really good way for us to show the pupils the motive behind the skills that they are learning in class and how they can be applied to every day life.</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7590043" y="3632560"/>
            <a:ext cx="4091974" cy="3052118"/>
          </a:xfrm>
          <a:prstGeom prst="rect">
            <a:avLst/>
          </a:prstGeom>
        </p:spPr>
        <p:txBody>
          <a:bodyPr wrap="square">
            <a:spAutoFit/>
          </a:bodyPr>
          <a:lstStyle/>
          <a:p>
            <a:pPr lvl="0" algn="just">
              <a:lnSpc>
                <a:spcPct val="115000"/>
              </a:lnSpc>
              <a:spcAft>
                <a:spcPts val="1000"/>
              </a:spcAft>
            </a:pPr>
            <a:r>
              <a:rPr lang="en-GB" sz="1600" b="1" dirty="0">
                <a:solidFill>
                  <a:prstClr val="black"/>
                </a:solidFill>
                <a:latin typeface="Arial" panose="020B0604020202020204" pitchFamily="34" charset="0"/>
                <a:ea typeface="Calibri" panose="020F0502020204030204" pitchFamily="34" charset="0"/>
                <a:cs typeface="Times New Roman" panose="02020603050405020304" pitchFamily="18" charset="0"/>
              </a:rPr>
              <a:t>The Curriculum </a:t>
            </a:r>
            <a:endParaRPr lang="en-GB"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1000"/>
              </a:spcAft>
            </a:pP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The curriculum tier that a pupil is working on will impact the opportunities that they will have to develop their FUNctional skills. Therefore, FUNctional skills will look very differently in a class working on the formal curriculum tier to a class working on the pre-formal curriculum tier. However, regardless of the tier there are a vast amount of FUNctional learning opportunities for all pupils. The </a:t>
            </a: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curriculum needs to be built around the Maths and English skills that the pupil possesses and how they can put them into use for day to day activities. </a:t>
            </a: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The following pages go some way to identifying a variety of FUNctional opportunities for pupils. </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4720081" y="454953"/>
            <a:ext cx="2143125" cy="2857500"/>
          </a:xfrm>
          <a:prstGeom prst="rect">
            <a:avLst/>
          </a:prstGeom>
        </p:spPr>
      </p:pic>
      <p:pic>
        <p:nvPicPr>
          <p:cNvPr id="5" name="Picture 4"/>
          <p:cNvPicPr>
            <a:picLocks noChangeAspect="1"/>
          </p:cNvPicPr>
          <p:nvPr/>
        </p:nvPicPr>
        <p:blipFill>
          <a:blip r:embed="rId3"/>
          <a:stretch>
            <a:fillRect/>
          </a:stretch>
        </p:blipFill>
        <p:spPr>
          <a:xfrm>
            <a:off x="7084140" y="454953"/>
            <a:ext cx="2143125" cy="2857500"/>
          </a:xfrm>
          <a:prstGeom prst="rect">
            <a:avLst/>
          </a:prstGeom>
        </p:spPr>
      </p:pic>
      <p:pic>
        <p:nvPicPr>
          <p:cNvPr id="6" name="Picture 5"/>
          <p:cNvPicPr>
            <a:picLocks noChangeAspect="1"/>
          </p:cNvPicPr>
          <p:nvPr/>
        </p:nvPicPr>
        <p:blipFill>
          <a:blip r:embed="rId4"/>
          <a:stretch>
            <a:fillRect/>
          </a:stretch>
        </p:blipFill>
        <p:spPr>
          <a:xfrm>
            <a:off x="9448199" y="454953"/>
            <a:ext cx="2143125" cy="2857500"/>
          </a:xfrm>
          <a:prstGeom prst="rect">
            <a:avLst/>
          </a:prstGeom>
        </p:spPr>
      </p:pic>
      <p:sp>
        <p:nvSpPr>
          <p:cNvPr id="7" name="Rectangle: Rounded Corners 6">
            <a:extLst>
              <a:ext uri="{FF2B5EF4-FFF2-40B4-BE49-F238E27FC236}">
                <a16:creationId xmlns:a16="http://schemas.microsoft.com/office/drawing/2014/main" id="{1905D63A-2A13-4DCD-8419-9E8707EEDDC8}"/>
              </a:ext>
            </a:extLst>
          </p:cNvPr>
          <p:cNvSpPr/>
          <p:nvPr/>
        </p:nvSpPr>
        <p:spPr>
          <a:xfrm>
            <a:off x="67112" y="83890"/>
            <a:ext cx="12029813" cy="6677637"/>
          </a:xfrm>
          <a:prstGeom prst="roundRect">
            <a:avLst/>
          </a:prstGeom>
          <a:noFill/>
          <a:ln w="381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pic>
        <p:nvPicPr>
          <p:cNvPr id="8" name="Picture 7">
            <a:extLst>
              <a:ext uri="{FF2B5EF4-FFF2-40B4-BE49-F238E27FC236}">
                <a16:creationId xmlns:a16="http://schemas.microsoft.com/office/drawing/2014/main" id="{BF976CCE-DB75-4712-9D07-B07A1251CB04}"/>
              </a:ext>
            </a:extLst>
          </p:cNvPr>
          <p:cNvPicPr>
            <a:picLocks noChangeAspect="1"/>
          </p:cNvPicPr>
          <p:nvPr/>
        </p:nvPicPr>
        <p:blipFill rotWithShape="1">
          <a:blip r:embed="rId5"/>
          <a:srcRect l="25339"/>
          <a:stretch/>
        </p:blipFill>
        <p:spPr>
          <a:xfrm>
            <a:off x="763315" y="3756544"/>
            <a:ext cx="6411821" cy="2401362"/>
          </a:xfrm>
          <a:prstGeom prst="rect">
            <a:avLst/>
          </a:prstGeom>
        </p:spPr>
      </p:pic>
    </p:spTree>
    <p:extLst>
      <p:ext uri="{BB962C8B-B14F-4D97-AF65-F5344CB8AC3E}">
        <p14:creationId xmlns:p14="http://schemas.microsoft.com/office/powerpoint/2010/main" val="3638467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C17750E-AE20-471F-B4AE-E3639863EADD}"/>
              </a:ext>
            </a:extLst>
          </p:cNvPr>
          <p:cNvSpPr/>
          <p:nvPr/>
        </p:nvSpPr>
        <p:spPr>
          <a:xfrm>
            <a:off x="67112" y="83890"/>
            <a:ext cx="12029813" cy="6677637"/>
          </a:xfrm>
          <a:prstGeom prst="roundRect">
            <a:avLst/>
          </a:prstGeom>
          <a:noFill/>
          <a:ln w="381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C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9DA9A489-4E21-49A7-9962-0DE8AA0FF21A}"/>
              </a:ext>
            </a:extLst>
          </p:cNvPr>
          <p:cNvSpPr/>
          <p:nvPr/>
        </p:nvSpPr>
        <p:spPr>
          <a:xfrm>
            <a:off x="622254" y="291489"/>
            <a:ext cx="5342020" cy="6365845"/>
          </a:xfrm>
          <a:prstGeom prst="rect">
            <a:avLst/>
          </a:prstGeom>
        </p:spPr>
        <p:txBody>
          <a:bodyPr wrap="square">
            <a:spAutoFit/>
          </a:bodyPr>
          <a:lstStyle/>
          <a:p>
            <a:pPr lvl="0" algn="just">
              <a:lnSpc>
                <a:spcPct val="115000"/>
              </a:lnSpc>
              <a:spcAft>
                <a:spcPts val="1000"/>
              </a:spcAft>
            </a:pPr>
            <a:r>
              <a:rPr lang="en-GB" sz="16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FUNctional Skills in the Pre-Formal Curriculum </a:t>
            </a:r>
          </a:p>
          <a:p>
            <a:pPr lvl="0" algn="just">
              <a:lnSpc>
                <a:spcPct val="115000"/>
              </a:lnSpc>
              <a:spcAft>
                <a:spcPts val="1000"/>
              </a:spcAft>
            </a:pP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There are a huge variety of activities that are classified as FUNctional skills. This is a non-exhaustive list of potential FUNctional skills opportunities for classes on the pre-formal curriculum tier:</a:t>
            </a:r>
            <a:endParaRPr lang="en-GB" sz="1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Reflex </a:t>
            </a: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 e.g. closing hands when fist is touched – placing coins in hands to pay for goods</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Passive acceptance of adult led movements packing shopping bags, taking shopping out of bags </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Touching textures with support – exploring different textures in supermarkets, at the park, walking out in the community</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Reaching – voluntarily for an object – snack time, lunch time </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Watching own movements – mirrors, swimming, PE</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Maintaining attention on an object – a bird in a park, lunch, an item of shopping </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Taking food from a spoon, chewing, swallowing – lunch, snack, in a restaurant </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Demonstrating a brief interest in objects – tracking – watching an aeroplane, a bird, a car, tracking a familiar member of staff in a supermarket, watch an item being put in a shopping basket </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Holding head steady to maintain eye contact </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Reaching for objects across midline – self-service till, shopping items being put in a </a:t>
            </a: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basket</a:t>
            </a:r>
          </a:p>
          <a:p>
            <a:pPr marL="342900" indent="-342900" algn="just">
              <a:lnSpc>
                <a:spcPct val="115000"/>
              </a:lnSpc>
              <a:buFont typeface="Symbol" panose="05050102010706020507" pitchFamily="18" charset="2"/>
              <a:buChar char=""/>
            </a:pP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Tasting</a:t>
            </a:r>
          </a:p>
          <a:p>
            <a:pPr marL="342900" lvl="0" indent="-342900" algn="just">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Making a shopping list – symbols, photographs </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Opening drawers</a:t>
            </a:r>
          </a:p>
          <a:p>
            <a:pPr marL="342900" indent="-342900" algn="just">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Transferring objects from one hand to another-  self-service till, items in a shop, </a:t>
            </a: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food</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9DA9A489-4E21-49A7-9962-0DE8AA0FF21A}"/>
              </a:ext>
            </a:extLst>
          </p:cNvPr>
          <p:cNvSpPr/>
          <p:nvPr/>
        </p:nvSpPr>
        <p:spPr>
          <a:xfrm>
            <a:off x="5964274" y="291489"/>
            <a:ext cx="6003135" cy="5104987"/>
          </a:xfrm>
          <a:prstGeom prst="rect">
            <a:avLst/>
          </a:prstGeom>
        </p:spPr>
        <p:txBody>
          <a:bodyPr wrap="square">
            <a:spAutoFit/>
          </a:bodyPr>
          <a:lstStyle/>
          <a:p>
            <a:pPr marL="342900" lvl="0" indent="-342900" algn="just">
              <a:lnSpc>
                <a:spcPct val="115000"/>
              </a:lnSpc>
              <a:buFont typeface="Symbol" panose="05050102010706020507" pitchFamily="18" charset="2"/>
              <a:buChar char=""/>
            </a:pP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Sieving </a:t>
            </a: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mixtures with support</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Being interested and exploring a new object</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Manipulating materials in complex ways – dials/buttons</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Pressing an object into soft material</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Demonstrating hand to hand co-ordination – clapping, passing a cup from one hand to another</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Observing and responding to different kitchen equipment – watching graters and exploring grated foods, being supported to use a grater, watch as staff cut food, attempts to cut own toast, uses correct end of knife with support</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Stirring food in a bowl (hand under hand support), </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Holding a spoon with purpose </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U</a:t>
            </a: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sing photographs</a:t>
            </a:r>
          </a:p>
          <a:p>
            <a:pPr marL="342900" indent="-342900" algn="just">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Using voice to express an interest in something - </a:t>
            </a: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anywhere</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E</a:t>
            </a: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xpressing </a:t>
            </a: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likes/ dislikes using switches, eye gaze, switches (activating kitchen equipment using a switch/ Powerlink)</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E</a:t>
            </a: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xchanging </a:t>
            </a: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goods for money with support when shopping</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B</a:t>
            </a: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eing </a:t>
            </a: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supported to use the self-service tills </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C</a:t>
            </a: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hoosing </a:t>
            </a: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snack in a supermarket – eye pointing, symbols, real object choices</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Using </a:t>
            </a: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a rolling pin, shape cutter</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M</a:t>
            </a: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aking </a:t>
            </a: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own snack (with support)</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Moving </a:t>
            </a: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kitchen utensils through a horizontal/ vertical plane –Using a switch with decreasing levels of support to operate a piece of kitchen equipment</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endPar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6294831" y="5107424"/>
            <a:ext cx="5342020" cy="1386871"/>
          </a:xfrm>
          <a:prstGeom prst="rect">
            <a:avLst/>
          </a:prstGeom>
        </p:spPr>
      </p:pic>
    </p:spTree>
    <p:extLst>
      <p:ext uri="{BB962C8B-B14F-4D97-AF65-F5344CB8AC3E}">
        <p14:creationId xmlns:p14="http://schemas.microsoft.com/office/powerpoint/2010/main" val="1883432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C17750E-AE20-471F-B4AE-E3639863EADD}"/>
              </a:ext>
            </a:extLst>
          </p:cNvPr>
          <p:cNvSpPr/>
          <p:nvPr/>
        </p:nvSpPr>
        <p:spPr>
          <a:xfrm>
            <a:off x="67112" y="83890"/>
            <a:ext cx="12029813" cy="6677637"/>
          </a:xfrm>
          <a:prstGeom prst="roundRect">
            <a:avLst/>
          </a:prstGeom>
          <a:noFill/>
          <a:ln w="381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C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1EA8F150-E937-4A2A-AE3C-BCB5E811F88C}"/>
              </a:ext>
            </a:extLst>
          </p:cNvPr>
          <p:cNvSpPr/>
          <p:nvPr/>
        </p:nvSpPr>
        <p:spPr>
          <a:xfrm>
            <a:off x="544255" y="429141"/>
            <a:ext cx="5328333" cy="3605089"/>
          </a:xfrm>
          <a:prstGeom prst="rect">
            <a:avLst/>
          </a:prstGeom>
        </p:spPr>
        <p:txBody>
          <a:bodyPr wrap="square">
            <a:spAutoFit/>
          </a:bodyPr>
          <a:lstStyle/>
          <a:p>
            <a:pPr lvl="0" algn="just">
              <a:lnSpc>
                <a:spcPct val="115000"/>
              </a:lnSpc>
              <a:spcAft>
                <a:spcPts val="1000"/>
              </a:spcAft>
            </a:pPr>
            <a:r>
              <a:rPr lang="en-GB" sz="16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FUNctional Skills in the Semi-Formal Curriculum </a:t>
            </a:r>
          </a:p>
          <a:p>
            <a:pPr lvl="0" algn="just">
              <a:lnSpc>
                <a:spcPct val="115000"/>
              </a:lnSpc>
              <a:spcAft>
                <a:spcPts val="1000"/>
              </a:spcAft>
            </a:pP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There are a huge variety of activities that are classified as FUNctional skills. This is a non-exhaustive list of potential FUNctional skills opportunities for classes on the semi-formal curriculum tier:</a:t>
            </a:r>
            <a:endParaRPr lang="en-GB" sz="1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Cutting food with support</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Naming kitchen objects (pointing, symbols)</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Knowing that the ‘ping’ from a microwave means the food is ready</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Feels the temperature of food </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Recalls the purpose of familiar kitchen utensils</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Identifies what a kitchen item is made from e.g. – wooden/ metal spoon</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Pushes a leaver on a toaster</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Behaves in a safe way in the kitchen</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Washes dishes with support</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Identifies a dirty dish</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Opens/ closes microwave door when </a:t>
            </a: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requested</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6065093" y="380409"/>
            <a:ext cx="6096000" cy="3702552"/>
          </a:xfrm>
          <a:prstGeom prst="rect">
            <a:avLst/>
          </a:prstGeom>
        </p:spPr>
        <p:txBody>
          <a:bodyPr>
            <a:spAutoFit/>
          </a:bodyPr>
          <a:lstStyle/>
          <a:p>
            <a:pPr marL="342900" lvl="0" indent="-342900">
              <a:lnSpc>
                <a:spcPct val="115000"/>
              </a:lnSpc>
              <a:buFont typeface="Symbol" panose="05050102010706020507" pitchFamily="18" charset="2"/>
              <a:buChar char=""/>
            </a:pP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Identifies the purpose of kitchen appliances</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O</a:t>
            </a: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rdering simple instructions</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Mark </a:t>
            </a: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making</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Copying </a:t>
            </a: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labels</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Weighing</a:t>
            </a: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 measuring, which has more/ less, identifying heavier/ lighter</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Expressing </a:t>
            </a: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likes/ dislikes – signing, symbols, eye gaze, communication devices,</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Identifying </a:t>
            </a: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familiar print in the environment</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Following </a:t>
            </a: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a hand washing schedule</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Buying </a:t>
            </a: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resources and identifying what resources are needed</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Navigating a shop with some independence</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Writing a list</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Referring to a list when shopping</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Basic budgeting</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Using a self- scan check out with some support </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Checking use by dates</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Following a basic recipe</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Writing a recipe</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1558394" y="4346186"/>
            <a:ext cx="9047248" cy="2200847"/>
          </a:xfrm>
          <a:prstGeom prst="rect">
            <a:avLst/>
          </a:prstGeom>
        </p:spPr>
      </p:pic>
    </p:spTree>
    <p:extLst>
      <p:ext uri="{BB962C8B-B14F-4D97-AF65-F5344CB8AC3E}">
        <p14:creationId xmlns:p14="http://schemas.microsoft.com/office/powerpoint/2010/main" val="499983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C17750E-AE20-471F-B4AE-E3639863EADD}"/>
              </a:ext>
            </a:extLst>
          </p:cNvPr>
          <p:cNvSpPr/>
          <p:nvPr/>
        </p:nvSpPr>
        <p:spPr>
          <a:xfrm>
            <a:off x="67112" y="83890"/>
            <a:ext cx="12029813" cy="6677637"/>
          </a:xfrm>
          <a:prstGeom prst="roundRect">
            <a:avLst/>
          </a:prstGeom>
          <a:noFill/>
          <a:ln w="381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C000"/>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B36F9FA-7C9B-45A5-91CB-9B11F73D016E}"/>
              </a:ext>
            </a:extLst>
          </p:cNvPr>
          <p:cNvSpPr/>
          <p:nvPr/>
        </p:nvSpPr>
        <p:spPr>
          <a:xfrm>
            <a:off x="561119" y="452151"/>
            <a:ext cx="5711344" cy="6578211"/>
          </a:xfrm>
          <a:prstGeom prst="rect">
            <a:avLst/>
          </a:prstGeom>
        </p:spPr>
        <p:txBody>
          <a:bodyPr wrap="square">
            <a:spAutoFit/>
          </a:bodyPr>
          <a:lstStyle/>
          <a:p>
            <a:pPr lvl="0" algn="just">
              <a:lnSpc>
                <a:spcPct val="115000"/>
              </a:lnSpc>
              <a:spcAft>
                <a:spcPts val="1000"/>
              </a:spcAft>
            </a:pPr>
            <a:r>
              <a:rPr lang="en-GB" sz="1600" b="1" dirty="0">
                <a:solidFill>
                  <a:prstClr val="black"/>
                </a:solidFill>
                <a:latin typeface="Arial" panose="020B0604020202020204" pitchFamily="34" charset="0"/>
                <a:ea typeface="Calibri" panose="020F0502020204030204" pitchFamily="34" charset="0"/>
                <a:cs typeface="Times New Roman" panose="02020603050405020304" pitchFamily="18" charset="0"/>
              </a:rPr>
              <a:t>FUNctional Skills in the </a:t>
            </a:r>
            <a:r>
              <a:rPr lang="en-GB" sz="16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Formal </a:t>
            </a:r>
            <a:r>
              <a:rPr lang="en-GB" sz="1600" b="1" dirty="0">
                <a:solidFill>
                  <a:prstClr val="black"/>
                </a:solidFill>
                <a:latin typeface="Arial" panose="020B0604020202020204" pitchFamily="34" charset="0"/>
                <a:ea typeface="Calibri" panose="020F0502020204030204" pitchFamily="34" charset="0"/>
                <a:cs typeface="Times New Roman" panose="02020603050405020304" pitchFamily="18" charset="0"/>
              </a:rPr>
              <a:t>Curriculum </a:t>
            </a:r>
          </a:p>
          <a:p>
            <a:pPr lvl="0" algn="just">
              <a:lnSpc>
                <a:spcPct val="115000"/>
              </a:lnSpc>
              <a:spcAft>
                <a:spcPts val="1000"/>
              </a:spcAft>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There are a huge variety of activities that are classified as FUNctional skills. This is a non-exhaustive list of potential FUNctional skills opportunities for classes on the </a:t>
            </a: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formal </a:t>
            </a: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curriculum tier:</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Reading from a shopping list</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Reading signs in familiar and unfamiliar settings</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Counting out the correct sum of money to pay for an item</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Calculating the correct amount of change after paying</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Recalling </a:t>
            </a: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the purpose of familiar kitchen </a:t>
            </a: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utensils</a:t>
            </a:r>
          </a:p>
          <a:p>
            <a:pPr marL="342900" lvl="0" indent="-342900" algn="just">
              <a:lnSpc>
                <a:spcPct val="115000"/>
              </a:lnSpc>
              <a:buFont typeface="Symbol" panose="05050102010706020507" pitchFamily="18" charset="2"/>
              <a:buChar char=""/>
            </a:pP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Reading an equipment list &amp; locating the appropriate utensils </a:t>
            </a:r>
            <a:endPar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Using kitchen utensils safely to make a snack</a:t>
            </a:r>
          </a:p>
          <a:p>
            <a:pPr marL="342900" lvl="0" indent="-342900" algn="just">
              <a:lnSpc>
                <a:spcPct val="115000"/>
              </a:lnSpc>
              <a:buFont typeface="Symbol" panose="05050102010706020507" pitchFamily="18" charset="2"/>
              <a:buChar char=""/>
            </a:pP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Reading dials when operating equipment</a:t>
            </a:r>
          </a:p>
          <a:p>
            <a:pPr marL="342900" lvl="0" indent="-342900" algn="just">
              <a:lnSpc>
                <a:spcPct val="115000"/>
              </a:lnSpc>
              <a:buFont typeface="Symbol" panose="05050102010706020507" pitchFamily="18" charset="2"/>
              <a:buChar char=""/>
            </a:pP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Making and assigning labels</a:t>
            </a:r>
          </a:p>
          <a:p>
            <a:pPr marL="342900" lvl="0" indent="-342900" algn="just">
              <a:lnSpc>
                <a:spcPct val="115000"/>
              </a:lnSpc>
              <a:buFont typeface="Symbol" panose="05050102010706020507" pitchFamily="18" charset="2"/>
              <a:buChar char=""/>
            </a:pP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Listening to verbal instructions and responding appropriately</a:t>
            </a:r>
          </a:p>
          <a:p>
            <a:pPr marL="342900" lvl="0" indent="-342900" algn="just">
              <a:lnSpc>
                <a:spcPct val="115000"/>
              </a:lnSpc>
              <a:buFont typeface="Symbol" panose="05050102010706020507" pitchFamily="18" charset="2"/>
              <a:buChar char=""/>
            </a:pP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Counting the number of ingredients to make food items</a:t>
            </a:r>
          </a:p>
          <a:p>
            <a:pPr marL="342900" lvl="0" indent="-342900" algn="just">
              <a:lnSpc>
                <a:spcPct val="115000"/>
              </a:lnSpc>
              <a:buFont typeface="Symbol" panose="05050102010706020507" pitchFamily="18" charset="2"/>
              <a:buChar char=""/>
            </a:pP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Being able to extrapolate from a recipe for one item </a:t>
            </a:r>
          </a:p>
          <a:p>
            <a:pPr marL="342900" lvl="0" indent="-342900" algn="just">
              <a:lnSpc>
                <a:spcPct val="115000"/>
              </a:lnSpc>
              <a:buFont typeface="Symbol" panose="05050102010706020507" pitchFamily="18" charset="2"/>
              <a:buChar char=""/>
            </a:pP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Being able to read from a variety of tables and charts – e.g. a bus timetable</a:t>
            </a:r>
          </a:p>
          <a:p>
            <a:pPr marL="342900" lvl="0" indent="-342900" algn="just">
              <a:lnSpc>
                <a:spcPct val="115000"/>
              </a:lnSpc>
              <a:buFont typeface="Symbol" panose="05050102010706020507" pitchFamily="18" charset="2"/>
              <a:buChar char=""/>
            </a:pP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Using a search engine to answer a question</a:t>
            </a:r>
          </a:p>
          <a:p>
            <a:pPr marL="342900" lvl="0" indent="-342900" algn="just">
              <a:lnSpc>
                <a:spcPct val="115000"/>
              </a:lnSpc>
              <a:buFont typeface="Symbol" panose="05050102010706020507" pitchFamily="18" charset="2"/>
              <a:buChar char=""/>
            </a:pP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Using an information text to answer a question/look for information </a:t>
            </a:r>
          </a:p>
          <a:p>
            <a:pPr marL="342900" lvl="0" indent="-342900" algn="just">
              <a:lnSpc>
                <a:spcPct val="115000"/>
              </a:lnSpc>
              <a:buFont typeface="Symbol" panose="05050102010706020507" pitchFamily="18" charset="2"/>
              <a:buChar char=""/>
            </a:pP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Taking responsibility for whole class tasks – e.g. morning dinner routine</a:t>
            </a:r>
          </a:p>
          <a:p>
            <a:pPr marL="342900" lvl="0" indent="-342900" algn="just">
              <a:lnSpc>
                <a:spcPct val="115000"/>
              </a:lnSpc>
              <a:buFont typeface="Symbol" panose="05050102010706020507" pitchFamily="18" charset="2"/>
              <a:buChar char=""/>
            </a:pP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Identifying the items needed to ensure good personal hygiene </a:t>
            </a:r>
          </a:p>
          <a:p>
            <a:pPr marL="342900" lvl="0" indent="-342900" algn="just">
              <a:lnSpc>
                <a:spcPct val="115000"/>
              </a:lnSpc>
              <a:buFont typeface="Symbol" panose="05050102010706020507" pitchFamily="18" charset="2"/>
              <a:buChar char=""/>
            </a:pP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Developing road safety skills</a:t>
            </a:r>
          </a:p>
          <a:p>
            <a:pPr marL="342900" lvl="0" indent="-342900" algn="just">
              <a:lnSpc>
                <a:spcPct val="115000"/>
              </a:lnSpc>
              <a:buFont typeface="Symbol" panose="05050102010706020507" pitchFamily="18" charset="2"/>
              <a:buChar char=""/>
            </a:pP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Number and letter recognition when using a keyboard</a:t>
            </a:r>
          </a:p>
          <a:p>
            <a:pPr marL="342900" lvl="0" indent="-342900" algn="just">
              <a:lnSpc>
                <a:spcPct val="115000"/>
              </a:lnSpc>
              <a:buFont typeface="Symbol" panose="05050102010706020507" pitchFamily="18" charset="2"/>
              <a:buChar char=""/>
            </a:pP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Reading from a menu and ordering food/drink </a:t>
            </a:r>
          </a:p>
          <a:p>
            <a:pPr marL="342900" lvl="0" indent="-342900" algn="just">
              <a:lnSpc>
                <a:spcPct val="115000"/>
              </a:lnSpc>
              <a:buFont typeface="Symbol" panose="05050102010706020507" pitchFamily="18" charset="2"/>
              <a:buChar char=""/>
            </a:pP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Identifying equipment for taking different types of measures </a:t>
            </a:r>
          </a:p>
          <a:p>
            <a:pPr marL="342900" lvl="0" indent="-342900" algn="just">
              <a:lnSpc>
                <a:spcPct val="115000"/>
              </a:lnSpc>
              <a:buFont typeface="Symbol" panose="05050102010706020507" pitchFamily="18" charset="2"/>
              <a:buChar char=""/>
            </a:pP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Using a variety of equipment to take different measures</a:t>
            </a:r>
          </a:p>
          <a:p>
            <a:pPr marL="342900" lvl="0" indent="-342900" algn="just">
              <a:lnSpc>
                <a:spcPct val="115000"/>
              </a:lnSpc>
              <a:buFont typeface="Symbol" panose="05050102010706020507" pitchFamily="18" charset="2"/>
              <a:buChar char=""/>
            </a:pPr>
            <a:endPar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endPar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448926" y="452151"/>
            <a:ext cx="5101390" cy="3566321"/>
          </a:xfrm>
          <a:prstGeom prst="rect">
            <a:avLst/>
          </a:prstGeom>
        </p:spPr>
      </p:pic>
      <p:pic>
        <p:nvPicPr>
          <p:cNvPr id="7" name="Picture 6"/>
          <p:cNvPicPr>
            <a:picLocks noChangeAspect="1"/>
          </p:cNvPicPr>
          <p:nvPr/>
        </p:nvPicPr>
        <p:blipFill>
          <a:blip r:embed="rId3"/>
          <a:stretch>
            <a:fillRect/>
          </a:stretch>
        </p:blipFill>
        <p:spPr>
          <a:xfrm>
            <a:off x="6479592" y="4037448"/>
            <a:ext cx="5070724" cy="2074593"/>
          </a:xfrm>
          <a:prstGeom prst="rect">
            <a:avLst/>
          </a:prstGeom>
        </p:spPr>
      </p:pic>
    </p:spTree>
    <p:extLst>
      <p:ext uri="{BB962C8B-B14F-4D97-AF65-F5344CB8AC3E}">
        <p14:creationId xmlns:p14="http://schemas.microsoft.com/office/powerpoint/2010/main" val="1603241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53A709A-6C30-4D3D-908F-46EE3BF3999A}"/>
              </a:ext>
            </a:extLst>
          </p:cNvPr>
          <p:cNvSpPr/>
          <p:nvPr/>
        </p:nvSpPr>
        <p:spPr>
          <a:xfrm>
            <a:off x="67112" y="83890"/>
            <a:ext cx="12029813" cy="6677637"/>
          </a:xfrm>
          <a:prstGeom prst="roundRect">
            <a:avLst/>
          </a:prstGeom>
          <a:noFill/>
          <a:ln w="381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
        <p:nvSpPr>
          <p:cNvPr id="3" name="Rectangle 2">
            <a:extLst>
              <a:ext uri="{FF2B5EF4-FFF2-40B4-BE49-F238E27FC236}">
                <a16:creationId xmlns:a16="http://schemas.microsoft.com/office/drawing/2014/main" id="{F1B0C5CC-3B8C-4ECF-A14F-3658735FFA53}"/>
              </a:ext>
            </a:extLst>
          </p:cNvPr>
          <p:cNvSpPr/>
          <p:nvPr/>
        </p:nvSpPr>
        <p:spPr>
          <a:xfrm>
            <a:off x="385354" y="656770"/>
            <a:ext cx="4547913" cy="5290679"/>
          </a:xfrm>
          <a:prstGeom prst="rect">
            <a:avLst/>
          </a:prstGeom>
        </p:spPr>
        <p:txBody>
          <a:bodyPr wrap="square">
            <a:spAutoFit/>
          </a:bodyPr>
          <a:lstStyle/>
          <a:p>
            <a:pPr lvl="0">
              <a:lnSpc>
                <a:spcPct val="115000"/>
              </a:lnSpc>
              <a:spcAft>
                <a:spcPts val="1000"/>
              </a:spcAft>
            </a:pPr>
            <a:r>
              <a:rPr lang="en-GB" sz="1600" b="1" dirty="0">
                <a:solidFill>
                  <a:prstClr val="black"/>
                </a:solidFill>
                <a:latin typeface="Arial" panose="020B0604020202020204" pitchFamily="34" charset="0"/>
                <a:ea typeface="Calibri" panose="020F0502020204030204" pitchFamily="34" charset="0"/>
                <a:cs typeface="Times New Roman" panose="02020603050405020304" pitchFamily="18" charset="0"/>
              </a:rPr>
              <a:t>FUNctional skills blog - </a:t>
            </a:r>
            <a:r>
              <a:rPr lang="en-GB" sz="16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xmlns="" val="tx"/>
                    </a:ext>
                  </a:extLst>
                </a:hlinkClick>
              </a:rPr>
              <a:t>http://functionalfoxwood.edublogs.org/</a:t>
            </a:r>
            <a:endParaRPr lang="en-GB"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1000"/>
              </a:spcAft>
            </a:pPr>
            <a:r>
              <a:rPr lang="en-GB"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In an effort to monitor the delivery of FUNctional skills across school, each class will be asked to provide a blog entry, with pictures and a write up, once per half term. This will be put on to the school’s FUNctional skills blog and will be accessible to the public. The blog entries need to be checked for spelling, punctuation and grammar prior to sending and it is the teachers responsibility to ensure all pupils on pictures have permission to go on to the internet. The second, and primary, use for the blog is to showcase what we are doing to external stakeholders</a:t>
            </a:r>
            <a:r>
              <a:rPr lang="en-GB"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It is therefore requested that teachers endeavour to make parents aware of the blog at any given opportunity and that it is also pushed on the school’s other social media sites. The blog contains a share button at the bottom that allows it to be shared quickly via other social media outlets, so sharing should be a simple and straightforward process. </a:t>
            </a:r>
          </a:p>
          <a:p>
            <a:pPr lvl="0" algn="just">
              <a:lnSpc>
                <a:spcPct val="115000"/>
              </a:lnSpc>
              <a:spcAft>
                <a:spcPts val="1000"/>
              </a:spcAft>
            </a:pPr>
            <a:endParaRPr lang="en-GB" sz="1200" dirty="0">
              <a:solidFill>
                <a:prstClr val="black"/>
              </a:solidFill>
              <a:latin typeface="Arial" panose="020B0604020202020204" pitchFamily="34" charset="0"/>
              <a:cs typeface="Times New Roman" panose="02020603050405020304" pitchFamily="18" charset="0"/>
            </a:endParaRPr>
          </a:p>
          <a:p>
            <a:pPr lvl="0" algn="just">
              <a:lnSpc>
                <a:spcPct val="115000"/>
              </a:lnSpc>
              <a:spcAft>
                <a:spcPts val="1000"/>
              </a:spcAft>
            </a:pPr>
            <a:r>
              <a:rPr lang="en-GB" sz="1200" dirty="0" smtClean="0">
                <a:solidFill>
                  <a:prstClr val="black"/>
                </a:solidFill>
                <a:latin typeface="Arial" panose="020B0604020202020204" pitchFamily="34" charset="0"/>
                <a:cs typeface="Times New Roman" panose="02020603050405020304" pitchFamily="18" charset="0"/>
              </a:rPr>
              <a:t>Each week, an email will be sent out to the applicable teachers reminding them that it is their week to provide a blog entry. This needs to be emailed by the end of the school day on Friday so that it can be posted by Friday evening. </a:t>
            </a:r>
            <a:endParaRPr lang="en-GB" sz="1200" dirty="0">
              <a:solidFill>
                <a:prstClr val="black"/>
              </a:solidFill>
              <a:latin typeface="Arial" panose="020B06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E4D32991-2A71-4F86-B69F-423D22E9BF72}"/>
              </a:ext>
            </a:extLst>
          </p:cNvPr>
          <p:cNvPicPr>
            <a:picLocks noChangeAspect="1"/>
          </p:cNvPicPr>
          <p:nvPr/>
        </p:nvPicPr>
        <p:blipFill rotWithShape="1">
          <a:blip r:embed="rId3"/>
          <a:srcRect l="14785" r="15839"/>
          <a:stretch/>
        </p:blipFill>
        <p:spPr>
          <a:xfrm>
            <a:off x="5251508" y="656770"/>
            <a:ext cx="6413501" cy="5562128"/>
          </a:xfrm>
          <a:prstGeom prst="rect">
            <a:avLst/>
          </a:prstGeom>
        </p:spPr>
      </p:pic>
    </p:spTree>
    <p:extLst>
      <p:ext uri="{BB962C8B-B14F-4D97-AF65-F5344CB8AC3E}">
        <p14:creationId xmlns:p14="http://schemas.microsoft.com/office/powerpoint/2010/main" val="1148518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3C8531E-C2AD-48F9-82E0-96F66265E92D}"/>
              </a:ext>
            </a:extLst>
          </p:cNvPr>
          <p:cNvSpPr/>
          <p:nvPr/>
        </p:nvSpPr>
        <p:spPr>
          <a:xfrm>
            <a:off x="67112" y="83890"/>
            <a:ext cx="12029813" cy="6677637"/>
          </a:xfrm>
          <a:prstGeom prst="roundRect">
            <a:avLst/>
          </a:prstGeom>
          <a:noFill/>
          <a:ln w="381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C000"/>
              </a:solidFill>
              <a:effectLst/>
              <a:uLnTx/>
              <a:uFillTx/>
              <a:latin typeface="Calibri" panose="020F0502020204030204"/>
              <a:ea typeface="+mn-ea"/>
              <a:cs typeface="+mn-cs"/>
            </a:endParaRPr>
          </a:p>
        </p:txBody>
      </p:sp>
      <p:pic>
        <p:nvPicPr>
          <p:cNvPr id="3" name="Picture 2"/>
          <p:cNvPicPr>
            <a:picLocks noChangeAspect="1"/>
          </p:cNvPicPr>
          <p:nvPr/>
        </p:nvPicPr>
        <p:blipFill>
          <a:blip r:embed="rId2"/>
          <a:stretch>
            <a:fillRect/>
          </a:stretch>
        </p:blipFill>
        <p:spPr>
          <a:xfrm>
            <a:off x="385158" y="1461832"/>
            <a:ext cx="11393719" cy="3921751"/>
          </a:xfrm>
          <a:prstGeom prst="rect">
            <a:avLst/>
          </a:prstGeom>
        </p:spPr>
      </p:pic>
    </p:spTree>
    <p:extLst>
      <p:ext uri="{BB962C8B-B14F-4D97-AF65-F5344CB8AC3E}">
        <p14:creationId xmlns:p14="http://schemas.microsoft.com/office/powerpoint/2010/main" val="255358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TotalTime>
  <Words>1717</Words>
  <Application>Microsoft Office PowerPoint</Application>
  <PresentationFormat>Widescreen</PresentationFormat>
  <Paragraphs>108</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38</cp:revision>
  <cp:lastPrinted>2019-05-08T11:21:17Z</cp:lastPrinted>
  <dcterms:created xsi:type="dcterms:W3CDTF">2019-05-07T09:49:05Z</dcterms:created>
  <dcterms:modified xsi:type="dcterms:W3CDTF">2019-06-05T07:14:02Z</dcterms:modified>
</cp:coreProperties>
</file>