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2"/>
  </p:notesMasterIdLst>
  <p:sldIdLst>
    <p:sldId id="256" r:id="rId7"/>
    <p:sldId id="262" r:id="rId8"/>
    <p:sldId id="257" r:id="rId9"/>
    <p:sldId id="258" r:id="rId10"/>
    <p:sldId id="259" r:id="rId11"/>
    <p:sldId id="260" r:id="rId12"/>
    <p:sldId id="261" r:id="rId13"/>
    <p:sldId id="263" r:id="rId14"/>
    <p:sldId id="264" r:id="rId15"/>
    <p:sldId id="265" r:id="rId16"/>
    <p:sldId id="266" r:id="rId17"/>
    <p:sldId id="267" r:id="rId18"/>
    <p:sldId id="268" r:id="rId19"/>
    <p:sldId id="269" r:id="rId20"/>
    <p:sldId id="270" r:id="rId21"/>
    <p:sldId id="271" r:id="rId22"/>
    <p:sldId id="279" r:id="rId23"/>
    <p:sldId id="280" r:id="rId24"/>
    <p:sldId id="272" r:id="rId25"/>
    <p:sldId id="273" r:id="rId26"/>
    <p:sldId id="274" r:id="rId27"/>
    <p:sldId id="275" r:id="rId28"/>
    <p:sldId id="276" r:id="rId29"/>
    <p:sldId id="277"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66968-467A-4EAA-8B22-0913DCE13EA2}" type="datetimeFigureOut">
              <a:rPr lang="en-GB" smtClean="0"/>
              <a:t>04/01/2021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E9A2B-C4AA-4980-BDE8-FEDB3F637193}" type="slidenum">
              <a:rPr lang="en-GB" smtClean="0"/>
              <a:t>‹#›</a:t>
            </a:fld>
            <a:endParaRPr lang="en-GB"/>
          </a:p>
        </p:txBody>
      </p:sp>
    </p:spTree>
    <p:extLst>
      <p:ext uri="{BB962C8B-B14F-4D97-AF65-F5344CB8AC3E}">
        <p14:creationId xmlns:p14="http://schemas.microsoft.com/office/powerpoint/2010/main" val="73091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926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021288"/>
            <a:ext cx="2133600" cy="365125"/>
          </a:xfrm>
          <a:prstGeom prst="rect">
            <a:avLst/>
          </a:prstGeom>
        </p:spPr>
        <p:txBody>
          <a:bodyPr/>
          <a:lstStyle/>
          <a:p>
            <a:fld id="{69FDC015-5C54-4A80-BA7D-97CB8BD195FF}" type="datetimeFigureOut">
              <a:rPr lang="en-US" smtClean="0"/>
              <a:t>1/4/2021</a:t>
            </a:fld>
            <a:endParaRPr lang="en-US"/>
          </a:p>
        </p:txBody>
      </p:sp>
      <p:sp>
        <p:nvSpPr>
          <p:cNvPr id="5" name="Footer Placeholder 4"/>
          <p:cNvSpPr>
            <a:spLocks noGrp="1"/>
          </p:cNvSpPr>
          <p:nvPr>
            <p:ph type="ftr" sz="quarter" idx="11"/>
          </p:nvPr>
        </p:nvSpPr>
        <p:spPr>
          <a:xfrm>
            <a:off x="3124200" y="602128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021288"/>
            <a:ext cx="2133600" cy="365125"/>
          </a:xfrm>
          <a:prstGeom prst="rect">
            <a:avLst/>
          </a:prstGeom>
        </p:spPr>
        <p:txBody>
          <a:bodyPr/>
          <a:lstStyle/>
          <a:p>
            <a:fld id="{30CD20E4-79F5-4DF4-A68E-4AF2B9E5A026}" type="slidenum">
              <a:rPr lang="en-US" smtClean="0"/>
              <a:t>‹#›</a:t>
            </a:fld>
            <a:endParaRPr lang="en-US"/>
          </a:p>
        </p:txBody>
      </p:sp>
    </p:spTree>
    <p:extLst>
      <p:ext uri="{BB962C8B-B14F-4D97-AF65-F5344CB8AC3E}">
        <p14:creationId xmlns:p14="http://schemas.microsoft.com/office/powerpoint/2010/main" val="2796676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66"/>
            <a:ext cx="9144000" cy="6848868"/>
          </a:xfrm>
          <a:prstGeom prst="rect">
            <a:avLst/>
          </a:prstGeom>
        </p:spPr>
      </p:pic>
    </p:spTree>
    <p:extLst>
      <p:ext uri="{BB962C8B-B14F-4D97-AF65-F5344CB8AC3E}">
        <p14:creationId xmlns:p14="http://schemas.microsoft.com/office/powerpoint/2010/main" val="95482962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New Logos\SSYP\SSYP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89240"/>
            <a:ext cx="2323033" cy="947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6070" y="2132856"/>
            <a:ext cx="56318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Online Safety Quiz</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3284984"/>
            <a:ext cx="38957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079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9552" y="3484751"/>
            <a:ext cx="7664896" cy="2464530"/>
          </a:xfrm>
        </p:spPr>
        <p:txBody>
          <a:bodyPr>
            <a:normAutofit fontScale="85000" lnSpcReduction="10000"/>
          </a:bodyPr>
          <a:lstStyle/>
          <a:p>
            <a:pPr marL="457200" indent="-457200" algn="l">
              <a:buFont typeface="Arial" panose="020B0604020202020204" pitchFamily="34" charset="0"/>
              <a:buChar char="•"/>
            </a:pPr>
            <a:r>
              <a:rPr lang="en-GB" dirty="0" smtClean="0"/>
              <a:t>The only people you should share your passwords with are your parents or carers. </a:t>
            </a:r>
          </a:p>
          <a:p>
            <a:pPr algn="l"/>
            <a:endParaRPr lang="en-GB" sz="1400" dirty="0" smtClean="0"/>
          </a:p>
          <a:p>
            <a:pPr marL="457200" indent="-457200" algn="l">
              <a:buFont typeface="Arial" panose="020B0604020202020204" pitchFamily="34" charset="0"/>
              <a:buChar char="•"/>
            </a:pPr>
            <a:r>
              <a:rPr lang="en-GB" dirty="0" smtClean="0"/>
              <a:t>Never share your passwords with your friends.</a:t>
            </a:r>
          </a:p>
          <a:p>
            <a:pPr algn="l"/>
            <a:endParaRPr lang="en-GB" sz="1400" dirty="0" smtClean="0"/>
          </a:p>
          <a:p>
            <a:pPr marL="457200" indent="-457200" algn="l">
              <a:buFont typeface="Arial" panose="020B0604020202020204" pitchFamily="34" charset="0"/>
              <a:buChar char="•"/>
            </a:pPr>
            <a:r>
              <a:rPr lang="en-GB" dirty="0" smtClean="0"/>
              <a:t>Your friend should now change their password.</a:t>
            </a:r>
            <a:endParaRPr lang="en-GB" dirty="0"/>
          </a:p>
        </p:txBody>
      </p:sp>
      <p:sp>
        <p:nvSpPr>
          <p:cNvPr id="4" name="Rectangle 3"/>
          <p:cNvSpPr/>
          <p:nvPr/>
        </p:nvSpPr>
        <p:spPr>
          <a:xfrm>
            <a:off x="4011590" y="1268760"/>
            <a:ext cx="1120820" cy="2215991"/>
          </a:xfrm>
          <a:prstGeom prst="rect">
            <a:avLst/>
          </a:prstGeom>
        </p:spPr>
        <p:txBody>
          <a:bodyPr wrap="none">
            <a:spAutoFit/>
          </a:bodyPr>
          <a:lstStyle/>
          <a:p>
            <a:pPr algn="ctr"/>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93590">
            <a:off x="971600" y="1713215"/>
            <a:ext cx="1990619" cy="1327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528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4744" y="-171400"/>
            <a:ext cx="7772400" cy="1470025"/>
          </a:xfrm>
        </p:spPr>
        <p:txBody>
          <a:bodyPr/>
          <a:lstStyle/>
          <a:p>
            <a:r>
              <a:rPr lang="en-GB" dirty="0" smtClean="0">
                <a:solidFill>
                  <a:schemeClr val="bg1"/>
                </a:solidFill>
              </a:rPr>
              <a:t>Question 5</a:t>
            </a:r>
            <a:endParaRPr lang="en-GB" dirty="0">
              <a:solidFill>
                <a:schemeClr val="bg1"/>
              </a:solidFill>
            </a:endParaRPr>
          </a:p>
        </p:txBody>
      </p:sp>
      <p:sp>
        <p:nvSpPr>
          <p:cNvPr id="3" name="Subtitle 2"/>
          <p:cNvSpPr>
            <a:spLocks noGrp="1"/>
          </p:cNvSpPr>
          <p:nvPr>
            <p:ph type="subTitle" idx="1"/>
          </p:nvPr>
        </p:nvSpPr>
        <p:spPr>
          <a:xfrm>
            <a:off x="323528" y="1484784"/>
            <a:ext cx="8532440" cy="2592288"/>
          </a:xfrm>
        </p:spPr>
        <p:txBody>
          <a:bodyPr>
            <a:noAutofit/>
          </a:bodyPr>
          <a:lstStyle/>
          <a:p>
            <a:r>
              <a:rPr lang="en-GB" sz="2800" dirty="0" smtClean="0"/>
              <a:t>Someone from another school wants to meet you in the playground after school so you can play out together, you know their name but you have never met them before.</a:t>
            </a:r>
          </a:p>
          <a:p>
            <a:endParaRPr lang="en-GB" sz="2800" dirty="0"/>
          </a:p>
          <a:p>
            <a:r>
              <a:rPr lang="en-GB" sz="2800" dirty="0" smtClean="0"/>
              <a:t>What should you do?</a:t>
            </a:r>
            <a:endParaRPr lang="en-GB" sz="2800" dirty="0"/>
          </a:p>
        </p:txBody>
      </p:sp>
      <p:sp>
        <p:nvSpPr>
          <p:cNvPr id="4" name="TextBox 3"/>
          <p:cNvSpPr txBox="1"/>
          <p:nvPr/>
        </p:nvSpPr>
        <p:spPr>
          <a:xfrm>
            <a:off x="698472" y="4320191"/>
            <a:ext cx="8640960" cy="1631216"/>
          </a:xfrm>
          <a:prstGeom prst="rect">
            <a:avLst/>
          </a:prstGeom>
          <a:noFill/>
        </p:spPr>
        <p:txBody>
          <a:bodyPr wrap="square" rtlCol="0">
            <a:spAutoFit/>
          </a:bodyPr>
          <a:lstStyle/>
          <a:p>
            <a:r>
              <a:rPr lang="en-GB" sz="2000" dirty="0" smtClean="0"/>
              <a:t>Tell your parents or carers straight away.</a:t>
            </a:r>
          </a:p>
          <a:p>
            <a:endParaRPr lang="en-GB" sz="2000" dirty="0" smtClean="0"/>
          </a:p>
          <a:p>
            <a:r>
              <a:rPr lang="en-GB" sz="2000" dirty="0" smtClean="0"/>
              <a:t>Tell them you’ll be there after school and make sure your friends come with you.</a:t>
            </a:r>
          </a:p>
          <a:p>
            <a:endParaRPr lang="en-GB" sz="2000" dirty="0"/>
          </a:p>
          <a:p>
            <a:r>
              <a:rPr lang="en-GB" sz="2000" dirty="0" smtClean="0"/>
              <a:t>Meet them in the playground, you’ve heard they’re really nice.</a:t>
            </a:r>
            <a:endParaRPr lang="en-GB" sz="2000" dirty="0"/>
          </a:p>
        </p:txBody>
      </p:sp>
      <p:sp>
        <p:nvSpPr>
          <p:cNvPr id="5" name="Rectangle 4"/>
          <p:cNvSpPr/>
          <p:nvPr/>
        </p:nvSpPr>
        <p:spPr>
          <a:xfrm>
            <a:off x="172366" y="4020944"/>
            <a:ext cx="526105" cy="212365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spTree>
    <p:extLst>
      <p:ext uri="{BB962C8B-B14F-4D97-AF65-F5344CB8AC3E}">
        <p14:creationId xmlns:p14="http://schemas.microsoft.com/office/powerpoint/2010/main" val="3303435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284984"/>
            <a:ext cx="7592888" cy="2400672"/>
          </a:xfrm>
        </p:spPr>
        <p:txBody>
          <a:bodyPr>
            <a:normAutofit fontScale="85000" lnSpcReduction="20000"/>
          </a:bodyPr>
          <a:lstStyle/>
          <a:p>
            <a:r>
              <a:rPr lang="en-GB" dirty="0" smtClean="0"/>
              <a:t>If someone that you don’t know ever asks you to meet up with them, you must tell your parents or carers straight away.</a:t>
            </a:r>
          </a:p>
          <a:p>
            <a:endParaRPr lang="en-GB" sz="1400" dirty="0" smtClean="0"/>
          </a:p>
          <a:p>
            <a:r>
              <a:rPr lang="en-GB" dirty="0" smtClean="0"/>
              <a:t>Never meet up with someone that you don’t know, even with your friends as you may be putting them in danger too.</a:t>
            </a:r>
            <a:endParaRPr lang="en-GB" dirty="0"/>
          </a:p>
        </p:txBody>
      </p:sp>
      <p:sp>
        <p:nvSpPr>
          <p:cNvPr id="4" name="Rectangle 3"/>
          <p:cNvSpPr/>
          <p:nvPr/>
        </p:nvSpPr>
        <p:spPr>
          <a:xfrm>
            <a:off x="3913443" y="1268760"/>
            <a:ext cx="1257075" cy="2215991"/>
          </a:xfrm>
          <a:prstGeom prst="rect">
            <a:avLst/>
          </a:prstGeom>
        </p:spPr>
        <p:txBody>
          <a:bodyPr wrap="none">
            <a:spAutoFit/>
          </a:bodyPr>
          <a:lstStyle/>
          <a:p>
            <a:pPr algn="ctr"/>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p:txBody>
      </p:sp>
    </p:spTree>
    <p:extLst>
      <p:ext uri="{BB962C8B-B14F-4D97-AF65-F5344CB8AC3E}">
        <p14:creationId xmlns:p14="http://schemas.microsoft.com/office/powerpoint/2010/main" val="1160484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8720" y="-99392"/>
            <a:ext cx="7772400" cy="1470025"/>
          </a:xfrm>
        </p:spPr>
        <p:txBody>
          <a:bodyPr/>
          <a:lstStyle/>
          <a:p>
            <a:r>
              <a:rPr lang="en-GB" dirty="0" smtClean="0">
                <a:solidFill>
                  <a:schemeClr val="bg1"/>
                </a:solidFill>
              </a:rPr>
              <a:t>Question 6</a:t>
            </a:r>
            <a:endParaRPr lang="en-GB" dirty="0">
              <a:solidFill>
                <a:schemeClr val="bg1"/>
              </a:solidFill>
            </a:endParaRPr>
          </a:p>
        </p:txBody>
      </p:sp>
      <p:sp>
        <p:nvSpPr>
          <p:cNvPr id="3" name="Subtitle 2"/>
          <p:cNvSpPr>
            <a:spLocks noGrp="1"/>
          </p:cNvSpPr>
          <p:nvPr>
            <p:ph type="subTitle" idx="1"/>
          </p:nvPr>
        </p:nvSpPr>
        <p:spPr>
          <a:xfrm>
            <a:off x="1331640" y="1628800"/>
            <a:ext cx="6400800" cy="1752600"/>
          </a:xfrm>
        </p:spPr>
        <p:txBody>
          <a:bodyPr/>
          <a:lstStyle/>
          <a:p>
            <a:r>
              <a:rPr lang="en-GB" dirty="0" smtClean="0"/>
              <a:t>Who should you speak to FIRST if you feel worried about something you have seen online?</a:t>
            </a:r>
            <a:endParaRPr lang="en-GB" dirty="0"/>
          </a:p>
        </p:txBody>
      </p:sp>
      <p:sp>
        <p:nvSpPr>
          <p:cNvPr id="4" name="TextBox 3"/>
          <p:cNvSpPr txBox="1"/>
          <p:nvPr/>
        </p:nvSpPr>
        <p:spPr>
          <a:xfrm>
            <a:off x="2051720" y="3717032"/>
            <a:ext cx="6264696" cy="1938992"/>
          </a:xfrm>
          <a:prstGeom prst="rect">
            <a:avLst/>
          </a:prstGeom>
          <a:noFill/>
        </p:spPr>
        <p:txBody>
          <a:bodyPr wrap="square" rtlCol="0">
            <a:spAutoFit/>
          </a:bodyPr>
          <a:lstStyle/>
          <a:p>
            <a:r>
              <a:rPr lang="en-GB" sz="2400" dirty="0" smtClean="0"/>
              <a:t>The people that run the website.</a:t>
            </a:r>
          </a:p>
          <a:p>
            <a:endParaRPr lang="en-GB" sz="2400" dirty="0"/>
          </a:p>
          <a:p>
            <a:r>
              <a:rPr lang="en-GB" sz="2400" dirty="0" smtClean="0"/>
              <a:t>A trusted adult</a:t>
            </a:r>
          </a:p>
          <a:p>
            <a:endParaRPr lang="en-GB" sz="2400" dirty="0"/>
          </a:p>
          <a:p>
            <a:r>
              <a:rPr lang="en-GB" sz="2400" dirty="0" smtClean="0"/>
              <a:t>A friend</a:t>
            </a:r>
          </a:p>
        </p:txBody>
      </p:sp>
      <p:sp>
        <p:nvSpPr>
          <p:cNvPr id="5" name="Rectangle 4"/>
          <p:cNvSpPr/>
          <p:nvPr/>
        </p:nvSpPr>
        <p:spPr>
          <a:xfrm>
            <a:off x="1447065" y="3375095"/>
            <a:ext cx="604653"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spTree>
    <p:extLst>
      <p:ext uri="{BB962C8B-B14F-4D97-AF65-F5344CB8AC3E}">
        <p14:creationId xmlns:p14="http://schemas.microsoft.com/office/powerpoint/2010/main" val="3269298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3356992"/>
            <a:ext cx="7448872" cy="2544688"/>
          </a:xfrm>
        </p:spPr>
        <p:txBody>
          <a:bodyPr>
            <a:normAutofit fontScale="92500" lnSpcReduction="20000"/>
          </a:bodyPr>
          <a:lstStyle/>
          <a:p>
            <a:r>
              <a:rPr lang="en-GB" dirty="0" smtClean="0"/>
              <a:t>Friends can often give you good advice but might not always know what to do for the best.</a:t>
            </a:r>
          </a:p>
          <a:p>
            <a:r>
              <a:rPr lang="en-GB" dirty="0" smtClean="0"/>
              <a:t>An adult that you trust, such as a parent, carer or teacher should always be the first person that you talk to.</a:t>
            </a:r>
            <a:endParaRPr lang="en-GB" dirty="0"/>
          </a:p>
        </p:txBody>
      </p:sp>
      <p:sp>
        <p:nvSpPr>
          <p:cNvPr id="4" name="Rectangle 3"/>
          <p:cNvSpPr/>
          <p:nvPr/>
        </p:nvSpPr>
        <p:spPr>
          <a:xfrm>
            <a:off x="3983538" y="1340768"/>
            <a:ext cx="1176925" cy="2215991"/>
          </a:xfrm>
          <a:prstGeom prst="rect">
            <a:avLst/>
          </a:prstGeom>
        </p:spPr>
        <p:txBody>
          <a:bodyPr wrap="none">
            <a:spAutoFit/>
          </a:bodyPr>
          <a:lstStyle/>
          <a:p>
            <a:pPr algn="ctr"/>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8561">
            <a:off x="1043608" y="1821353"/>
            <a:ext cx="1798781" cy="125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2625">
            <a:off x="6012160" y="1697292"/>
            <a:ext cx="2460647" cy="133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108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4744" y="-99392"/>
            <a:ext cx="7772400" cy="1470025"/>
          </a:xfrm>
        </p:spPr>
        <p:txBody>
          <a:bodyPr/>
          <a:lstStyle/>
          <a:p>
            <a:r>
              <a:rPr lang="en-GB" dirty="0" smtClean="0">
                <a:solidFill>
                  <a:schemeClr val="bg1"/>
                </a:solidFill>
              </a:rPr>
              <a:t>Question 7</a:t>
            </a:r>
            <a:endParaRPr lang="en-GB" dirty="0">
              <a:solidFill>
                <a:schemeClr val="bg1"/>
              </a:solidFill>
            </a:endParaRPr>
          </a:p>
        </p:txBody>
      </p:sp>
      <p:sp>
        <p:nvSpPr>
          <p:cNvPr id="3" name="Subtitle 2"/>
          <p:cNvSpPr>
            <a:spLocks noGrp="1"/>
          </p:cNvSpPr>
          <p:nvPr>
            <p:ph type="subTitle" idx="1"/>
          </p:nvPr>
        </p:nvSpPr>
        <p:spPr>
          <a:xfrm>
            <a:off x="1331640" y="1628800"/>
            <a:ext cx="6400800" cy="1752600"/>
          </a:xfrm>
        </p:spPr>
        <p:txBody>
          <a:bodyPr/>
          <a:lstStyle/>
          <a:p>
            <a:r>
              <a:rPr lang="en-GB" dirty="0" smtClean="0"/>
              <a:t>What should your gamer tag be when you’re playing online games?</a:t>
            </a:r>
            <a:endParaRPr lang="en-GB" dirty="0"/>
          </a:p>
        </p:txBody>
      </p:sp>
      <p:sp>
        <p:nvSpPr>
          <p:cNvPr id="5" name="TextBox 4"/>
          <p:cNvSpPr txBox="1"/>
          <p:nvPr/>
        </p:nvSpPr>
        <p:spPr>
          <a:xfrm>
            <a:off x="3131840" y="3501007"/>
            <a:ext cx="6192688" cy="2246769"/>
          </a:xfrm>
          <a:prstGeom prst="rect">
            <a:avLst/>
          </a:prstGeom>
          <a:noFill/>
        </p:spPr>
        <p:txBody>
          <a:bodyPr wrap="square" rtlCol="0">
            <a:spAutoFit/>
          </a:bodyPr>
          <a:lstStyle/>
          <a:p>
            <a:r>
              <a:rPr lang="en-GB" sz="2800" dirty="0" smtClean="0"/>
              <a:t>Your real name</a:t>
            </a:r>
          </a:p>
          <a:p>
            <a:endParaRPr lang="en-GB" sz="2800" dirty="0"/>
          </a:p>
          <a:p>
            <a:r>
              <a:rPr lang="en-GB" sz="2800" dirty="0" smtClean="0"/>
              <a:t>A nickname</a:t>
            </a:r>
          </a:p>
          <a:p>
            <a:endParaRPr lang="en-GB" sz="2800" dirty="0"/>
          </a:p>
          <a:p>
            <a:r>
              <a:rPr lang="en-GB" sz="2800" dirty="0" smtClean="0"/>
              <a:t>Your best friends name</a:t>
            </a:r>
            <a:endParaRPr lang="en-GB" sz="2800" dirty="0"/>
          </a:p>
        </p:txBody>
      </p:sp>
      <p:sp>
        <p:nvSpPr>
          <p:cNvPr id="6" name="Rectangle 5"/>
          <p:cNvSpPr/>
          <p:nvPr/>
        </p:nvSpPr>
        <p:spPr>
          <a:xfrm>
            <a:off x="2564470" y="3331729"/>
            <a:ext cx="604653"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5165">
            <a:off x="6633177" y="2992376"/>
            <a:ext cx="2014541" cy="112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448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It is important that you don’t give any personal information out online – even your name</a:t>
            </a:r>
            <a:endParaRPr lang="en-GB" dirty="0"/>
          </a:p>
        </p:txBody>
      </p:sp>
      <p:sp>
        <p:nvSpPr>
          <p:cNvPr id="4" name="AutoShape 2" descr="Image result for teachers"/>
          <p:cNvSpPr>
            <a:spLocks noChangeAspect="1" noChangeArrowheads="1"/>
          </p:cNvSpPr>
          <p:nvPr/>
        </p:nvSpPr>
        <p:spPr bwMode="auto">
          <a:xfrm>
            <a:off x="63500" y="-655638"/>
            <a:ext cx="253365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3779912" y="1268760"/>
            <a:ext cx="1176925"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889436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2696" y="-99392"/>
            <a:ext cx="7772400" cy="1470025"/>
          </a:xfrm>
        </p:spPr>
        <p:txBody>
          <a:bodyPr/>
          <a:lstStyle/>
          <a:p>
            <a:r>
              <a:rPr lang="en-GB" dirty="0" smtClean="0">
                <a:solidFill>
                  <a:schemeClr val="bg1"/>
                </a:solidFill>
              </a:rPr>
              <a:t>Question 8</a:t>
            </a:r>
            <a:endParaRPr lang="en-GB" dirty="0">
              <a:solidFill>
                <a:schemeClr val="bg1"/>
              </a:solidFill>
            </a:endParaRPr>
          </a:p>
        </p:txBody>
      </p:sp>
      <p:sp>
        <p:nvSpPr>
          <p:cNvPr id="3" name="Subtitle 2"/>
          <p:cNvSpPr>
            <a:spLocks noGrp="1"/>
          </p:cNvSpPr>
          <p:nvPr>
            <p:ph type="subTitle" idx="1"/>
          </p:nvPr>
        </p:nvSpPr>
        <p:spPr>
          <a:xfrm>
            <a:off x="1043608" y="1412776"/>
            <a:ext cx="7016824" cy="2304256"/>
          </a:xfrm>
        </p:spPr>
        <p:txBody>
          <a:bodyPr>
            <a:normAutofit fontScale="92500" lnSpcReduction="20000"/>
          </a:bodyPr>
          <a:lstStyle/>
          <a:p>
            <a:r>
              <a:rPr lang="en-GB" dirty="0" smtClean="0"/>
              <a:t>You are chatting to someone online and they tell you not to tell your parents about them.</a:t>
            </a:r>
          </a:p>
          <a:p>
            <a:endParaRPr lang="en-GB" dirty="0"/>
          </a:p>
          <a:p>
            <a:r>
              <a:rPr lang="en-GB" dirty="0" smtClean="0"/>
              <a:t>What should you do?</a:t>
            </a:r>
            <a:endParaRPr lang="en-GB" dirty="0"/>
          </a:p>
        </p:txBody>
      </p:sp>
      <p:sp>
        <p:nvSpPr>
          <p:cNvPr id="4" name="TextBox 3"/>
          <p:cNvSpPr txBox="1"/>
          <p:nvPr/>
        </p:nvSpPr>
        <p:spPr>
          <a:xfrm>
            <a:off x="1403648" y="4144144"/>
            <a:ext cx="7056784" cy="1785104"/>
          </a:xfrm>
          <a:prstGeom prst="rect">
            <a:avLst/>
          </a:prstGeom>
          <a:noFill/>
        </p:spPr>
        <p:txBody>
          <a:bodyPr wrap="square" rtlCol="0">
            <a:spAutoFit/>
          </a:bodyPr>
          <a:lstStyle/>
          <a:p>
            <a:r>
              <a:rPr lang="en-GB" sz="2200" dirty="0" smtClean="0"/>
              <a:t>Keep them a secret because you don’t want to upset them</a:t>
            </a:r>
          </a:p>
          <a:p>
            <a:endParaRPr lang="en-GB" sz="2200" dirty="0"/>
          </a:p>
          <a:p>
            <a:r>
              <a:rPr lang="en-GB" sz="2200" dirty="0" smtClean="0"/>
              <a:t>Stop talking to them</a:t>
            </a:r>
          </a:p>
          <a:p>
            <a:endParaRPr lang="en-GB" sz="2200" dirty="0"/>
          </a:p>
          <a:p>
            <a:r>
              <a:rPr lang="en-GB" sz="2200" dirty="0" smtClean="0"/>
              <a:t>Tell your parents or carers about them and ask for advice </a:t>
            </a:r>
            <a:endParaRPr lang="en-GB" sz="2200" dirty="0"/>
          </a:p>
        </p:txBody>
      </p:sp>
      <p:sp>
        <p:nvSpPr>
          <p:cNvPr id="5" name="Rectangle 4"/>
          <p:cNvSpPr/>
          <p:nvPr/>
        </p:nvSpPr>
        <p:spPr>
          <a:xfrm>
            <a:off x="857651" y="3974867"/>
            <a:ext cx="526105" cy="212365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spTree>
    <p:extLst>
      <p:ext uri="{BB962C8B-B14F-4D97-AF65-F5344CB8AC3E}">
        <p14:creationId xmlns:p14="http://schemas.microsoft.com/office/powerpoint/2010/main" val="2377900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3386915"/>
            <a:ext cx="7016824" cy="2328664"/>
          </a:xfrm>
        </p:spPr>
        <p:txBody>
          <a:bodyPr>
            <a:normAutofit fontScale="92500" lnSpcReduction="10000"/>
          </a:bodyPr>
          <a:lstStyle/>
          <a:p>
            <a:r>
              <a:rPr lang="en-GB" dirty="0" smtClean="0"/>
              <a:t>You should never keep anyone a secret, always be open and honest with your parents.</a:t>
            </a:r>
          </a:p>
          <a:p>
            <a:r>
              <a:rPr lang="en-GB" dirty="0" smtClean="0"/>
              <a:t>A real friend wouldn’t mind your parents knowing about them</a:t>
            </a:r>
            <a:endParaRPr lang="en-GB" dirty="0"/>
          </a:p>
        </p:txBody>
      </p:sp>
      <p:sp>
        <p:nvSpPr>
          <p:cNvPr id="4" name="Rectangle 3"/>
          <p:cNvSpPr/>
          <p:nvPr/>
        </p:nvSpPr>
        <p:spPr>
          <a:xfrm>
            <a:off x="3994823" y="1196752"/>
            <a:ext cx="1120820"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8445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8720" y="-99392"/>
            <a:ext cx="7772400" cy="1470025"/>
          </a:xfrm>
        </p:spPr>
        <p:txBody>
          <a:bodyPr/>
          <a:lstStyle/>
          <a:p>
            <a:r>
              <a:rPr lang="en-GB" dirty="0" smtClean="0">
                <a:solidFill>
                  <a:schemeClr val="bg1"/>
                </a:solidFill>
              </a:rPr>
              <a:t>Question 9</a:t>
            </a:r>
            <a:endParaRPr lang="en-GB" dirty="0">
              <a:solidFill>
                <a:schemeClr val="bg1"/>
              </a:solidFill>
            </a:endParaRPr>
          </a:p>
        </p:txBody>
      </p:sp>
      <p:sp>
        <p:nvSpPr>
          <p:cNvPr id="3" name="Subtitle 2"/>
          <p:cNvSpPr>
            <a:spLocks noGrp="1"/>
          </p:cNvSpPr>
          <p:nvPr>
            <p:ph type="subTitle" idx="1"/>
          </p:nvPr>
        </p:nvSpPr>
        <p:spPr>
          <a:xfrm>
            <a:off x="755576" y="1412776"/>
            <a:ext cx="7488832" cy="2592288"/>
          </a:xfrm>
        </p:spPr>
        <p:txBody>
          <a:bodyPr>
            <a:normAutofit fontScale="85000" lnSpcReduction="10000"/>
          </a:bodyPr>
          <a:lstStyle/>
          <a:p>
            <a:r>
              <a:rPr lang="en-GB" dirty="0" smtClean="0"/>
              <a:t>You are in a group chat on WhatsApp with 10 other friends, one friend starts saying nasty things so one person because they fell out in the playground that day, then the others join in.</a:t>
            </a:r>
          </a:p>
          <a:p>
            <a:endParaRPr lang="en-GB" dirty="0" smtClean="0"/>
          </a:p>
          <a:p>
            <a:r>
              <a:rPr lang="en-GB" dirty="0" smtClean="0"/>
              <a:t>Is sending nasty messages online a criminal offence?</a:t>
            </a:r>
            <a:endParaRPr lang="en-GB" dirty="0"/>
          </a:p>
        </p:txBody>
      </p:sp>
      <p:sp>
        <p:nvSpPr>
          <p:cNvPr id="4" name="TextBox 3"/>
          <p:cNvSpPr txBox="1"/>
          <p:nvPr/>
        </p:nvSpPr>
        <p:spPr>
          <a:xfrm>
            <a:off x="3779912" y="4365104"/>
            <a:ext cx="3528392" cy="1569660"/>
          </a:xfrm>
          <a:prstGeom prst="rect">
            <a:avLst/>
          </a:prstGeom>
          <a:noFill/>
        </p:spPr>
        <p:txBody>
          <a:bodyPr wrap="square" rtlCol="0">
            <a:spAutoFit/>
          </a:bodyPr>
          <a:lstStyle/>
          <a:p>
            <a:r>
              <a:rPr lang="en-GB" sz="3200" dirty="0" smtClean="0"/>
              <a:t>Yes </a:t>
            </a:r>
          </a:p>
          <a:p>
            <a:endParaRPr lang="en-GB" sz="3200" dirty="0"/>
          </a:p>
          <a:p>
            <a:r>
              <a:rPr lang="en-GB" sz="3200" dirty="0" smtClean="0"/>
              <a:t>No</a:t>
            </a:r>
            <a:endParaRPr lang="en-GB" sz="3200" dirty="0"/>
          </a:p>
        </p:txBody>
      </p:sp>
      <p:sp>
        <p:nvSpPr>
          <p:cNvPr id="5" name="Rectangle 4"/>
          <p:cNvSpPr/>
          <p:nvPr/>
        </p:nvSpPr>
        <p:spPr>
          <a:xfrm>
            <a:off x="3175259" y="4272771"/>
            <a:ext cx="60465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1450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536" y="-99392"/>
            <a:ext cx="7772400" cy="1470025"/>
          </a:xfrm>
        </p:spPr>
        <p:txBody>
          <a:bodyPr/>
          <a:lstStyle/>
          <a:p>
            <a:r>
              <a:rPr lang="en-GB" dirty="0" smtClean="0">
                <a:solidFill>
                  <a:schemeClr val="bg1"/>
                </a:solidFill>
              </a:rPr>
              <a:t>Match the app to the age</a:t>
            </a:r>
            <a:endParaRPr lang="en-GB"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24" y="1556792"/>
            <a:ext cx="847601" cy="81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24" y="2695330"/>
            <a:ext cx="1228469" cy="59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24" y="3594910"/>
            <a:ext cx="1643588" cy="48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724" y="4448777"/>
            <a:ext cx="702103" cy="70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7545" y="1556792"/>
            <a:ext cx="782024" cy="63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4974" y="3190611"/>
            <a:ext cx="1307165" cy="89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3019" y="4246133"/>
            <a:ext cx="891075" cy="84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7545" y="5465365"/>
            <a:ext cx="10081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724" y="5589240"/>
            <a:ext cx="8778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91680" y="1700808"/>
            <a:ext cx="2160240" cy="369332"/>
          </a:xfrm>
          <a:prstGeom prst="rect">
            <a:avLst/>
          </a:prstGeom>
          <a:noFill/>
        </p:spPr>
        <p:txBody>
          <a:bodyPr wrap="square" rtlCol="0">
            <a:spAutoFit/>
          </a:bodyPr>
          <a:lstStyle/>
          <a:p>
            <a:r>
              <a:rPr lang="en-GB" dirty="0" smtClean="0"/>
              <a:t>Snapchat - 13</a:t>
            </a:r>
            <a:endParaRPr lang="en-GB" dirty="0"/>
          </a:p>
        </p:txBody>
      </p:sp>
      <p:sp>
        <p:nvSpPr>
          <p:cNvPr id="5" name="TextBox 4"/>
          <p:cNvSpPr txBox="1"/>
          <p:nvPr/>
        </p:nvSpPr>
        <p:spPr>
          <a:xfrm>
            <a:off x="1835696" y="2669087"/>
            <a:ext cx="2544662" cy="646331"/>
          </a:xfrm>
          <a:prstGeom prst="rect">
            <a:avLst/>
          </a:prstGeom>
          <a:noFill/>
        </p:spPr>
        <p:txBody>
          <a:bodyPr wrap="square" rtlCol="0">
            <a:spAutoFit/>
          </a:bodyPr>
          <a:lstStyle/>
          <a:p>
            <a:r>
              <a:rPr lang="en-GB" dirty="0" err="1" smtClean="0"/>
              <a:t>Youtube</a:t>
            </a:r>
            <a:r>
              <a:rPr lang="en-GB" dirty="0" smtClean="0"/>
              <a:t> – 13 with parents permission</a:t>
            </a:r>
            <a:endParaRPr lang="en-GB" dirty="0"/>
          </a:p>
        </p:txBody>
      </p:sp>
      <p:sp>
        <p:nvSpPr>
          <p:cNvPr id="6" name="TextBox 5"/>
          <p:cNvSpPr txBox="1"/>
          <p:nvPr/>
        </p:nvSpPr>
        <p:spPr>
          <a:xfrm>
            <a:off x="2242681" y="3539424"/>
            <a:ext cx="2133214" cy="646331"/>
          </a:xfrm>
          <a:prstGeom prst="rect">
            <a:avLst/>
          </a:prstGeom>
          <a:noFill/>
        </p:spPr>
        <p:txBody>
          <a:bodyPr wrap="square" rtlCol="0">
            <a:spAutoFit/>
          </a:bodyPr>
          <a:lstStyle/>
          <a:p>
            <a:r>
              <a:rPr lang="en-GB" dirty="0" smtClean="0"/>
              <a:t>Spotify – 13 with Parents permission</a:t>
            </a:r>
            <a:endParaRPr lang="en-GB" dirty="0"/>
          </a:p>
        </p:txBody>
      </p:sp>
      <p:sp>
        <p:nvSpPr>
          <p:cNvPr id="7" name="TextBox 6"/>
          <p:cNvSpPr txBox="1"/>
          <p:nvPr/>
        </p:nvSpPr>
        <p:spPr>
          <a:xfrm>
            <a:off x="1403648" y="4618318"/>
            <a:ext cx="2266727" cy="369332"/>
          </a:xfrm>
          <a:prstGeom prst="rect">
            <a:avLst/>
          </a:prstGeom>
          <a:noFill/>
        </p:spPr>
        <p:txBody>
          <a:bodyPr wrap="square" rtlCol="0">
            <a:spAutoFit/>
          </a:bodyPr>
          <a:lstStyle/>
          <a:p>
            <a:r>
              <a:rPr lang="en-GB" dirty="0" smtClean="0"/>
              <a:t>Facebook - 13</a:t>
            </a:r>
            <a:endParaRPr lang="en-GB" dirty="0"/>
          </a:p>
        </p:txBody>
      </p:sp>
      <p:sp>
        <p:nvSpPr>
          <p:cNvPr id="8" name="TextBox 7"/>
          <p:cNvSpPr txBox="1"/>
          <p:nvPr/>
        </p:nvSpPr>
        <p:spPr>
          <a:xfrm>
            <a:off x="1403648" y="5846692"/>
            <a:ext cx="1978695" cy="369332"/>
          </a:xfrm>
          <a:prstGeom prst="rect">
            <a:avLst/>
          </a:prstGeom>
          <a:noFill/>
        </p:spPr>
        <p:txBody>
          <a:bodyPr wrap="square" rtlCol="0">
            <a:spAutoFit/>
          </a:bodyPr>
          <a:lstStyle/>
          <a:p>
            <a:r>
              <a:rPr lang="en-GB" dirty="0" smtClean="0"/>
              <a:t>WhatsApp - 16</a:t>
            </a:r>
            <a:endParaRPr lang="en-GB" dirty="0"/>
          </a:p>
        </p:txBody>
      </p:sp>
      <p:sp>
        <p:nvSpPr>
          <p:cNvPr id="9" name="TextBox 8"/>
          <p:cNvSpPr txBox="1"/>
          <p:nvPr/>
        </p:nvSpPr>
        <p:spPr>
          <a:xfrm>
            <a:off x="6084168" y="1700808"/>
            <a:ext cx="2664296" cy="369332"/>
          </a:xfrm>
          <a:prstGeom prst="rect">
            <a:avLst/>
          </a:prstGeom>
          <a:noFill/>
        </p:spPr>
        <p:txBody>
          <a:bodyPr wrap="square" rtlCol="0">
            <a:spAutoFit/>
          </a:bodyPr>
          <a:lstStyle/>
          <a:p>
            <a:r>
              <a:rPr lang="en-GB" dirty="0" smtClean="0"/>
              <a:t>Twitter - 13</a:t>
            </a:r>
            <a:endParaRPr lang="en-GB" dirty="0"/>
          </a:p>
        </p:txBody>
      </p:sp>
      <p:pic>
        <p:nvPicPr>
          <p:cNvPr id="4109" name="Picture 13"/>
          <p:cNvPicPr>
            <a:picLocks noChangeAspect="1" noChangeArrowheads="1"/>
          </p:cNvPicPr>
          <p:nvPr/>
        </p:nvPicPr>
        <p:blipFill rotWithShape="1">
          <a:blip r:embed="rId11">
            <a:extLst>
              <a:ext uri="{28A0092B-C50C-407E-A947-70E740481C1C}">
                <a14:useLocalDpi xmlns:a14="http://schemas.microsoft.com/office/drawing/2010/main" val="0"/>
              </a:ext>
            </a:extLst>
          </a:blip>
          <a:srcRect l="15866" t="14887" r="16178" b="10601"/>
          <a:stretch/>
        </p:blipFill>
        <p:spPr bwMode="auto">
          <a:xfrm>
            <a:off x="4753019" y="2370738"/>
            <a:ext cx="891075" cy="91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66014" y="2645292"/>
            <a:ext cx="1656184" cy="369332"/>
          </a:xfrm>
          <a:prstGeom prst="rect">
            <a:avLst/>
          </a:prstGeom>
          <a:noFill/>
        </p:spPr>
        <p:txBody>
          <a:bodyPr wrap="square" rtlCol="0">
            <a:spAutoFit/>
          </a:bodyPr>
          <a:lstStyle/>
          <a:p>
            <a:r>
              <a:rPr lang="en-GB" dirty="0" err="1" smtClean="0"/>
              <a:t>TikTok</a:t>
            </a:r>
            <a:r>
              <a:rPr lang="en-GB" dirty="0" smtClean="0"/>
              <a:t> - 13</a:t>
            </a:r>
            <a:endParaRPr lang="en-GB" dirty="0"/>
          </a:p>
        </p:txBody>
      </p:sp>
      <p:sp>
        <p:nvSpPr>
          <p:cNvPr id="12" name="TextBox 11"/>
          <p:cNvSpPr txBox="1"/>
          <p:nvPr/>
        </p:nvSpPr>
        <p:spPr>
          <a:xfrm>
            <a:off x="6084168" y="3594910"/>
            <a:ext cx="2088232" cy="369332"/>
          </a:xfrm>
          <a:prstGeom prst="rect">
            <a:avLst/>
          </a:prstGeom>
          <a:noFill/>
        </p:spPr>
        <p:txBody>
          <a:bodyPr wrap="square" rtlCol="0">
            <a:spAutoFit/>
          </a:bodyPr>
          <a:lstStyle/>
          <a:p>
            <a:r>
              <a:rPr lang="en-GB" dirty="0" smtClean="0"/>
              <a:t>Xbox live – Any age</a:t>
            </a:r>
            <a:endParaRPr lang="en-GB" dirty="0"/>
          </a:p>
        </p:txBody>
      </p:sp>
      <p:sp>
        <p:nvSpPr>
          <p:cNvPr id="13" name="TextBox 12"/>
          <p:cNvSpPr txBox="1"/>
          <p:nvPr/>
        </p:nvSpPr>
        <p:spPr>
          <a:xfrm>
            <a:off x="6066014" y="4416590"/>
            <a:ext cx="2682450" cy="369332"/>
          </a:xfrm>
          <a:prstGeom prst="rect">
            <a:avLst/>
          </a:prstGeom>
          <a:noFill/>
        </p:spPr>
        <p:txBody>
          <a:bodyPr wrap="square" rtlCol="0">
            <a:spAutoFit/>
          </a:bodyPr>
          <a:lstStyle/>
          <a:p>
            <a:r>
              <a:rPr lang="en-GB" dirty="0" smtClean="0"/>
              <a:t>Instagram - 13</a:t>
            </a:r>
            <a:endParaRPr lang="en-GB" dirty="0"/>
          </a:p>
        </p:txBody>
      </p:sp>
      <p:sp>
        <p:nvSpPr>
          <p:cNvPr id="14" name="TextBox 13"/>
          <p:cNvSpPr txBox="1"/>
          <p:nvPr/>
        </p:nvSpPr>
        <p:spPr>
          <a:xfrm>
            <a:off x="6084168" y="5784755"/>
            <a:ext cx="2592288" cy="369332"/>
          </a:xfrm>
          <a:prstGeom prst="rect">
            <a:avLst/>
          </a:prstGeom>
          <a:noFill/>
        </p:spPr>
        <p:txBody>
          <a:bodyPr wrap="square" rtlCol="0">
            <a:spAutoFit/>
          </a:bodyPr>
          <a:lstStyle/>
          <a:p>
            <a:r>
              <a:rPr lang="en-GB" dirty="0" err="1" smtClean="0"/>
              <a:t>Fortnite</a:t>
            </a:r>
            <a:r>
              <a:rPr lang="en-GB" dirty="0" smtClean="0"/>
              <a:t> - 12</a:t>
            </a:r>
            <a:endParaRPr lang="en-GB" dirty="0"/>
          </a:p>
        </p:txBody>
      </p:sp>
    </p:spTree>
    <p:extLst>
      <p:ext uri="{BB962C8B-B14F-4D97-AF65-F5344CB8AC3E}">
        <p14:creationId xmlns:p14="http://schemas.microsoft.com/office/powerpoint/2010/main" val="5242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212976"/>
            <a:ext cx="7952928" cy="3165376"/>
          </a:xfrm>
        </p:spPr>
        <p:txBody>
          <a:bodyPr>
            <a:normAutofit fontScale="92500" lnSpcReduction="20000"/>
          </a:bodyPr>
          <a:lstStyle/>
          <a:p>
            <a:r>
              <a:rPr lang="en-GB" dirty="0" smtClean="0"/>
              <a:t>Sending nasty messages to someone online is a criminal offence under the Malicious </a:t>
            </a:r>
            <a:r>
              <a:rPr lang="en-GB" dirty="0"/>
              <a:t>C</a:t>
            </a:r>
            <a:r>
              <a:rPr lang="en-GB" dirty="0" smtClean="0"/>
              <a:t>ommunications Act</a:t>
            </a:r>
          </a:p>
          <a:p>
            <a:r>
              <a:rPr lang="en-GB" dirty="0" smtClean="0"/>
              <a:t>Which could lead to:</a:t>
            </a:r>
          </a:p>
          <a:p>
            <a:r>
              <a:rPr lang="en-GB" dirty="0"/>
              <a:t>Your parents being informed.</a:t>
            </a:r>
          </a:p>
          <a:p>
            <a:r>
              <a:rPr lang="en-GB" dirty="0" smtClean="0"/>
              <a:t>Having to be interviewed at the police station.</a:t>
            </a:r>
          </a:p>
          <a:p>
            <a:pPr lvl="0"/>
            <a:r>
              <a:rPr lang="en-GB" sz="3000" dirty="0" smtClean="0">
                <a:solidFill>
                  <a:prstClr val="black">
                    <a:tint val="75000"/>
                  </a:prstClr>
                </a:solidFill>
              </a:rPr>
              <a:t>Getting </a:t>
            </a:r>
            <a:r>
              <a:rPr lang="en-GB" sz="3000" dirty="0">
                <a:solidFill>
                  <a:prstClr val="black">
                    <a:tint val="75000"/>
                  </a:prstClr>
                </a:solidFill>
              </a:rPr>
              <a:t>a </a:t>
            </a:r>
            <a:r>
              <a:rPr lang="en-GB" sz="3000">
                <a:solidFill>
                  <a:prstClr val="black">
                    <a:tint val="75000"/>
                  </a:prstClr>
                </a:solidFill>
              </a:rPr>
              <a:t>criminal </a:t>
            </a:r>
            <a:r>
              <a:rPr lang="en-GB" sz="3000" smtClean="0">
                <a:solidFill>
                  <a:prstClr val="black">
                    <a:tint val="75000"/>
                  </a:prstClr>
                </a:solidFill>
              </a:rPr>
              <a:t>record.</a:t>
            </a:r>
            <a:endParaRPr lang="en-GB" sz="3000" dirty="0">
              <a:solidFill>
                <a:prstClr val="black">
                  <a:tint val="75000"/>
                </a:prstClr>
              </a:solidFill>
            </a:endParaRPr>
          </a:p>
          <a:p>
            <a:endParaRPr lang="en-GB" dirty="0"/>
          </a:p>
        </p:txBody>
      </p:sp>
      <p:sp>
        <p:nvSpPr>
          <p:cNvPr id="4" name="Rectangle 3"/>
          <p:cNvSpPr/>
          <p:nvPr/>
        </p:nvSpPr>
        <p:spPr>
          <a:xfrm>
            <a:off x="3779912" y="1268760"/>
            <a:ext cx="1257075"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9451">
            <a:off x="1187624" y="1628800"/>
            <a:ext cx="1349849" cy="134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24">
            <a:off x="6202032" y="1464454"/>
            <a:ext cx="1673919" cy="167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120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712" y="-99392"/>
            <a:ext cx="7772400" cy="1470025"/>
          </a:xfrm>
        </p:spPr>
        <p:txBody>
          <a:bodyPr/>
          <a:lstStyle/>
          <a:p>
            <a:r>
              <a:rPr lang="en-GB" dirty="0" smtClean="0">
                <a:solidFill>
                  <a:schemeClr val="bg1"/>
                </a:solidFill>
              </a:rPr>
              <a:t>Question 10</a:t>
            </a:r>
            <a:endParaRPr lang="en-GB" dirty="0">
              <a:solidFill>
                <a:schemeClr val="bg1"/>
              </a:solidFill>
            </a:endParaRPr>
          </a:p>
        </p:txBody>
      </p:sp>
      <p:sp>
        <p:nvSpPr>
          <p:cNvPr id="3" name="Subtitle 2"/>
          <p:cNvSpPr>
            <a:spLocks noGrp="1"/>
          </p:cNvSpPr>
          <p:nvPr>
            <p:ph type="subTitle" idx="1"/>
          </p:nvPr>
        </p:nvSpPr>
        <p:spPr>
          <a:xfrm>
            <a:off x="1115616" y="1484784"/>
            <a:ext cx="7088832" cy="2544688"/>
          </a:xfrm>
        </p:spPr>
        <p:txBody>
          <a:bodyPr>
            <a:normAutofit fontScale="92500" lnSpcReduction="20000"/>
          </a:bodyPr>
          <a:lstStyle/>
          <a:p>
            <a:r>
              <a:rPr lang="en-GB" dirty="0" smtClean="0"/>
              <a:t>Your parents have given you online safety rules, but you are at your friends house and they don’t have any rules. You are playing online together</a:t>
            </a:r>
          </a:p>
          <a:p>
            <a:endParaRPr lang="en-GB" dirty="0"/>
          </a:p>
          <a:p>
            <a:r>
              <a:rPr lang="en-GB" dirty="0" smtClean="0"/>
              <a:t>What should you do? </a:t>
            </a:r>
            <a:endParaRPr lang="en-GB" dirty="0"/>
          </a:p>
        </p:txBody>
      </p:sp>
      <p:sp>
        <p:nvSpPr>
          <p:cNvPr id="4" name="Rectangle 3"/>
          <p:cNvSpPr/>
          <p:nvPr/>
        </p:nvSpPr>
        <p:spPr>
          <a:xfrm>
            <a:off x="107896" y="4044116"/>
            <a:ext cx="503664" cy="198515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1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1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br>
              <a:rPr lang="en-US" sz="41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41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endParaRPr lang="en-US" sz="41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611560" y="4221088"/>
            <a:ext cx="9836508" cy="1631216"/>
          </a:xfrm>
          <a:prstGeom prst="rect">
            <a:avLst/>
          </a:prstGeom>
          <a:noFill/>
        </p:spPr>
        <p:txBody>
          <a:bodyPr wrap="square" rtlCol="0">
            <a:spAutoFit/>
          </a:bodyPr>
          <a:lstStyle/>
          <a:p>
            <a:r>
              <a:rPr lang="en-GB" sz="2000" dirty="0" smtClean="0"/>
              <a:t>Forget about the rules because you’re at your friends house where there isn’t any.</a:t>
            </a:r>
          </a:p>
          <a:p>
            <a:endParaRPr lang="en-GB" sz="2000" dirty="0"/>
          </a:p>
          <a:p>
            <a:r>
              <a:rPr lang="en-GB" sz="2000" dirty="0" smtClean="0"/>
              <a:t>Not use the internet at all.</a:t>
            </a:r>
          </a:p>
          <a:p>
            <a:endParaRPr lang="en-GB" sz="2000" dirty="0"/>
          </a:p>
          <a:p>
            <a:r>
              <a:rPr lang="en-GB" sz="2000" dirty="0" smtClean="0"/>
              <a:t>Use the internet but stick to the rules set by your parents.</a:t>
            </a:r>
            <a:endParaRPr lang="en-GB" sz="2000" dirty="0"/>
          </a:p>
        </p:txBody>
      </p:sp>
    </p:spTree>
    <p:extLst>
      <p:ext uri="{BB962C8B-B14F-4D97-AF65-F5344CB8AC3E}">
        <p14:creationId xmlns:p14="http://schemas.microsoft.com/office/powerpoint/2010/main" val="2189026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1" y="3284984"/>
            <a:ext cx="6480720" cy="1752600"/>
          </a:xfrm>
        </p:spPr>
        <p:txBody>
          <a:bodyPr/>
          <a:lstStyle/>
          <a:p>
            <a:r>
              <a:rPr lang="en-GB" dirty="0" smtClean="0"/>
              <a:t>Always stick to the rules set by your parents – they are there to keep you safe.</a:t>
            </a:r>
            <a:endParaRPr lang="en-GB" dirty="0"/>
          </a:p>
        </p:txBody>
      </p:sp>
      <p:sp>
        <p:nvSpPr>
          <p:cNvPr id="4" name="Rectangle 3"/>
          <p:cNvSpPr/>
          <p:nvPr/>
        </p:nvSpPr>
        <p:spPr>
          <a:xfrm>
            <a:off x="4011591" y="1340768"/>
            <a:ext cx="1120820"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437112"/>
            <a:ext cx="1760561" cy="20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30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736" y="-99392"/>
            <a:ext cx="7772400" cy="1470025"/>
          </a:xfrm>
        </p:spPr>
        <p:txBody>
          <a:bodyPr/>
          <a:lstStyle/>
          <a:p>
            <a:r>
              <a:rPr lang="en-GB" dirty="0" smtClean="0">
                <a:solidFill>
                  <a:schemeClr val="bg1"/>
                </a:solidFill>
              </a:rPr>
              <a:t>Question 11</a:t>
            </a:r>
            <a:endParaRPr lang="en-GB" dirty="0">
              <a:solidFill>
                <a:schemeClr val="bg1"/>
              </a:solidFill>
            </a:endParaRPr>
          </a:p>
        </p:txBody>
      </p:sp>
      <p:sp>
        <p:nvSpPr>
          <p:cNvPr id="3" name="Subtitle 2"/>
          <p:cNvSpPr>
            <a:spLocks noGrp="1"/>
          </p:cNvSpPr>
          <p:nvPr>
            <p:ph type="subTitle" idx="1"/>
          </p:nvPr>
        </p:nvSpPr>
        <p:spPr>
          <a:xfrm>
            <a:off x="1259632" y="1412776"/>
            <a:ext cx="6400800" cy="1752600"/>
          </a:xfrm>
        </p:spPr>
        <p:txBody>
          <a:bodyPr/>
          <a:lstStyle/>
          <a:p>
            <a:r>
              <a:rPr lang="en-GB" dirty="0" smtClean="0"/>
              <a:t>Who’s responsibility is it to make the internet a safer place?</a:t>
            </a:r>
            <a:endParaRPr lang="en-GB" dirty="0"/>
          </a:p>
        </p:txBody>
      </p:sp>
      <p:sp>
        <p:nvSpPr>
          <p:cNvPr id="4" name="TextBox 3"/>
          <p:cNvSpPr txBox="1"/>
          <p:nvPr/>
        </p:nvSpPr>
        <p:spPr>
          <a:xfrm>
            <a:off x="3203848" y="3284984"/>
            <a:ext cx="5760640" cy="1938992"/>
          </a:xfrm>
          <a:prstGeom prst="rect">
            <a:avLst/>
          </a:prstGeom>
          <a:noFill/>
        </p:spPr>
        <p:txBody>
          <a:bodyPr wrap="square" rtlCol="0">
            <a:spAutoFit/>
          </a:bodyPr>
          <a:lstStyle/>
          <a:p>
            <a:r>
              <a:rPr lang="en-GB" sz="2400" dirty="0" smtClean="0"/>
              <a:t>The industry</a:t>
            </a:r>
          </a:p>
          <a:p>
            <a:endParaRPr lang="en-GB" sz="2400" dirty="0"/>
          </a:p>
          <a:p>
            <a:r>
              <a:rPr lang="en-GB" sz="2400" dirty="0" smtClean="0"/>
              <a:t>Yours as the user</a:t>
            </a:r>
          </a:p>
          <a:p>
            <a:endParaRPr lang="en-GB" sz="2400" dirty="0"/>
          </a:p>
          <a:p>
            <a:r>
              <a:rPr lang="en-GB" sz="2400" dirty="0" smtClean="0"/>
              <a:t>Parents or carers</a:t>
            </a:r>
          </a:p>
        </p:txBody>
      </p:sp>
      <p:sp>
        <p:nvSpPr>
          <p:cNvPr id="5" name="Rectangle 4"/>
          <p:cNvSpPr/>
          <p:nvPr/>
        </p:nvSpPr>
        <p:spPr>
          <a:xfrm>
            <a:off x="2659343" y="3100318"/>
            <a:ext cx="558166" cy="230832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spTree>
    <p:extLst>
      <p:ext uri="{BB962C8B-B14F-4D97-AF65-F5344CB8AC3E}">
        <p14:creationId xmlns:p14="http://schemas.microsoft.com/office/powerpoint/2010/main" val="3750374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3491174"/>
            <a:ext cx="7232848" cy="1752600"/>
          </a:xfrm>
        </p:spPr>
        <p:txBody>
          <a:bodyPr>
            <a:normAutofit fontScale="92500"/>
          </a:bodyPr>
          <a:lstStyle/>
          <a:p>
            <a:r>
              <a:rPr lang="en-GB" dirty="0" smtClean="0"/>
              <a:t>You are responsible for keeping yourself safe whilst using the internet</a:t>
            </a:r>
          </a:p>
          <a:p>
            <a:r>
              <a:rPr lang="en-GB" dirty="0" smtClean="0"/>
              <a:t>The industry and parents or carers can help</a:t>
            </a:r>
            <a:endParaRPr lang="en-GB" dirty="0"/>
          </a:p>
        </p:txBody>
      </p:sp>
      <p:sp>
        <p:nvSpPr>
          <p:cNvPr id="4" name="Rectangle 3"/>
          <p:cNvSpPr/>
          <p:nvPr/>
        </p:nvSpPr>
        <p:spPr>
          <a:xfrm>
            <a:off x="3779911" y="1268760"/>
            <a:ext cx="1176925"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10276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736" y="-99392"/>
            <a:ext cx="7772400" cy="1470025"/>
          </a:xfrm>
        </p:spPr>
        <p:txBody>
          <a:bodyPr/>
          <a:lstStyle/>
          <a:p>
            <a:r>
              <a:rPr lang="en-GB" dirty="0" smtClean="0">
                <a:solidFill>
                  <a:schemeClr val="bg1"/>
                </a:solidFill>
              </a:rPr>
              <a:t>End of quiz</a:t>
            </a:r>
            <a:endParaRPr lang="en-GB" dirty="0">
              <a:solidFill>
                <a:schemeClr val="bg1"/>
              </a:solidFill>
            </a:endParaRPr>
          </a:p>
        </p:txBody>
      </p:sp>
      <p:sp>
        <p:nvSpPr>
          <p:cNvPr id="4" name="Rectangle 3"/>
          <p:cNvSpPr/>
          <p:nvPr/>
        </p:nvSpPr>
        <p:spPr>
          <a:xfrm>
            <a:off x="2988587" y="1916832"/>
            <a:ext cx="316682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40162"/>
            <a:ext cx="3816424" cy="327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28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1400"/>
            <a:ext cx="7772400" cy="1470025"/>
          </a:xfrm>
        </p:spPr>
        <p:txBody>
          <a:bodyPr/>
          <a:lstStyle/>
          <a:p>
            <a:pPr algn="l"/>
            <a:r>
              <a:rPr lang="en-GB" dirty="0" smtClean="0">
                <a:solidFill>
                  <a:schemeClr val="bg1"/>
                </a:solidFill>
              </a:rPr>
              <a:t>Question 1</a:t>
            </a:r>
            <a:endParaRPr lang="en-GB" dirty="0">
              <a:solidFill>
                <a:schemeClr val="bg1"/>
              </a:solidFill>
            </a:endParaRPr>
          </a:p>
        </p:txBody>
      </p:sp>
      <p:sp>
        <p:nvSpPr>
          <p:cNvPr id="3" name="Subtitle 2"/>
          <p:cNvSpPr>
            <a:spLocks noGrp="1"/>
          </p:cNvSpPr>
          <p:nvPr>
            <p:ph type="subTitle" idx="1"/>
          </p:nvPr>
        </p:nvSpPr>
        <p:spPr>
          <a:xfrm>
            <a:off x="899592" y="1700808"/>
            <a:ext cx="7232848" cy="2160240"/>
          </a:xfrm>
        </p:spPr>
        <p:txBody>
          <a:bodyPr>
            <a:normAutofit fontScale="92500" lnSpcReduction="20000"/>
          </a:bodyPr>
          <a:lstStyle/>
          <a:p>
            <a:r>
              <a:rPr lang="en-GB" dirty="0" smtClean="0"/>
              <a:t>You took a really cool video of your friends having a water fight and you want to post it on social media.</a:t>
            </a:r>
          </a:p>
          <a:p>
            <a:endParaRPr lang="en-GB" dirty="0" smtClean="0"/>
          </a:p>
          <a:p>
            <a:r>
              <a:rPr lang="en-GB" dirty="0" smtClean="0"/>
              <a:t>Who should you ask before you post it?</a:t>
            </a:r>
            <a:endParaRPr lang="en-GB" dirty="0"/>
          </a:p>
        </p:txBody>
      </p:sp>
      <p:sp>
        <p:nvSpPr>
          <p:cNvPr id="4" name="TextBox 3"/>
          <p:cNvSpPr txBox="1"/>
          <p:nvPr/>
        </p:nvSpPr>
        <p:spPr>
          <a:xfrm>
            <a:off x="2771800" y="4221088"/>
            <a:ext cx="7416824" cy="1938992"/>
          </a:xfrm>
          <a:prstGeom prst="rect">
            <a:avLst/>
          </a:prstGeom>
          <a:noFill/>
        </p:spPr>
        <p:txBody>
          <a:bodyPr wrap="square" rtlCol="0">
            <a:spAutoFit/>
          </a:bodyPr>
          <a:lstStyle/>
          <a:p>
            <a:r>
              <a:rPr lang="en-GB" sz="2400" dirty="0" smtClean="0"/>
              <a:t>No one, it is your video.</a:t>
            </a:r>
          </a:p>
          <a:p>
            <a:endParaRPr lang="en-GB" sz="2400" dirty="0"/>
          </a:p>
          <a:p>
            <a:r>
              <a:rPr lang="en-GB" sz="2400" dirty="0" smtClean="0"/>
              <a:t>Your friends in the video.</a:t>
            </a:r>
          </a:p>
          <a:p>
            <a:endParaRPr lang="en-GB" sz="2400" dirty="0"/>
          </a:p>
          <a:p>
            <a:r>
              <a:rPr lang="en-GB" sz="2400" dirty="0" smtClean="0"/>
              <a:t>Your parents or carers.</a:t>
            </a:r>
            <a:endParaRPr lang="en-GB" sz="2400" dirty="0"/>
          </a:p>
        </p:txBody>
      </p:sp>
      <p:sp>
        <p:nvSpPr>
          <p:cNvPr id="5" name="Rectangle 4"/>
          <p:cNvSpPr/>
          <p:nvPr/>
        </p:nvSpPr>
        <p:spPr>
          <a:xfrm>
            <a:off x="2248994" y="4036422"/>
            <a:ext cx="558166" cy="230832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89305">
            <a:off x="573865" y="4679670"/>
            <a:ext cx="9937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7924">
            <a:off x="7133993" y="4178698"/>
            <a:ext cx="8540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1886">
            <a:off x="6519175" y="5423289"/>
            <a:ext cx="1189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07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3212976"/>
            <a:ext cx="7272808" cy="1752600"/>
          </a:xfrm>
        </p:spPr>
        <p:txBody>
          <a:bodyPr>
            <a:noAutofit/>
          </a:bodyPr>
          <a:lstStyle/>
          <a:p>
            <a:pPr algn="l"/>
            <a:r>
              <a:rPr lang="en-GB" sz="2400" dirty="0" smtClean="0"/>
              <a:t>Your parents or carers need to check that the video is suitable for the internet and that it doesn’t give any personal information away about you or your friends.</a:t>
            </a:r>
          </a:p>
          <a:p>
            <a:pPr algn="l"/>
            <a:endParaRPr lang="en-GB" sz="1800" dirty="0"/>
          </a:p>
          <a:p>
            <a:pPr algn="l"/>
            <a:r>
              <a:rPr lang="en-GB" sz="2400" dirty="0" smtClean="0"/>
              <a:t>They should also check your friends parents or carers are happy with it too.</a:t>
            </a:r>
            <a:endParaRPr lang="en-GB" sz="2400" dirty="0"/>
          </a:p>
        </p:txBody>
      </p:sp>
      <p:sp>
        <p:nvSpPr>
          <p:cNvPr id="4" name="Rectangle 3"/>
          <p:cNvSpPr/>
          <p:nvPr/>
        </p:nvSpPr>
        <p:spPr>
          <a:xfrm>
            <a:off x="3851920" y="1124744"/>
            <a:ext cx="1120820"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0141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0728" y="-99392"/>
            <a:ext cx="7772400" cy="1470025"/>
          </a:xfrm>
        </p:spPr>
        <p:txBody>
          <a:bodyPr/>
          <a:lstStyle/>
          <a:p>
            <a:r>
              <a:rPr lang="en-GB" dirty="0" smtClean="0">
                <a:solidFill>
                  <a:schemeClr val="bg1"/>
                </a:solidFill>
              </a:rPr>
              <a:t>Question 2</a:t>
            </a:r>
            <a:endParaRPr lang="en-GB" dirty="0">
              <a:solidFill>
                <a:schemeClr val="bg1"/>
              </a:solidFill>
            </a:endParaRPr>
          </a:p>
        </p:txBody>
      </p:sp>
      <p:sp>
        <p:nvSpPr>
          <p:cNvPr id="3" name="Subtitle 2"/>
          <p:cNvSpPr>
            <a:spLocks noGrp="1"/>
          </p:cNvSpPr>
          <p:nvPr>
            <p:ph type="subTitle" idx="1"/>
          </p:nvPr>
        </p:nvSpPr>
        <p:spPr>
          <a:xfrm>
            <a:off x="1187624" y="1484784"/>
            <a:ext cx="6840760" cy="2472680"/>
          </a:xfrm>
        </p:spPr>
        <p:txBody>
          <a:bodyPr>
            <a:normAutofit fontScale="92500" lnSpcReduction="10000"/>
          </a:bodyPr>
          <a:lstStyle/>
          <a:p>
            <a:r>
              <a:rPr lang="en-GB" dirty="0" smtClean="0"/>
              <a:t>You are playing an online game and someone you don’t know wants to add you as a friend or talk to you.</a:t>
            </a:r>
          </a:p>
          <a:p>
            <a:endParaRPr lang="en-GB" dirty="0"/>
          </a:p>
          <a:p>
            <a:r>
              <a:rPr lang="en-GB" dirty="0" smtClean="0"/>
              <a:t>What do you do?</a:t>
            </a:r>
            <a:endParaRPr lang="en-GB" dirty="0"/>
          </a:p>
        </p:txBody>
      </p:sp>
      <p:sp>
        <p:nvSpPr>
          <p:cNvPr id="4" name="TextBox 3"/>
          <p:cNvSpPr txBox="1"/>
          <p:nvPr/>
        </p:nvSpPr>
        <p:spPr>
          <a:xfrm>
            <a:off x="1043608" y="4221088"/>
            <a:ext cx="7992888" cy="1785104"/>
          </a:xfrm>
          <a:prstGeom prst="rect">
            <a:avLst/>
          </a:prstGeom>
          <a:noFill/>
        </p:spPr>
        <p:txBody>
          <a:bodyPr wrap="square" rtlCol="0">
            <a:spAutoFit/>
          </a:bodyPr>
          <a:lstStyle/>
          <a:p>
            <a:r>
              <a:rPr lang="en-GB" sz="2200" dirty="0" smtClean="0"/>
              <a:t>Add them, its really nice to have more friends.</a:t>
            </a:r>
          </a:p>
          <a:p>
            <a:endParaRPr lang="en-GB" sz="2200" dirty="0"/>
          </a:p>
          <a:p>
            <a:r>
              <a:rPr lang="en-GB" sz="2200" dirty="0" smtClean="0"/>
              <a:t>Let your parents or carers know so they can check who it is.</a:t>
            </a:r>
          </a:p>
          <a:p>
            <a:endParaRPr lang="en-GB" sz="2200" dirty="0"/>
          </a:p>
          <a:p>
            <a:r>
              <a:rPr lang="en-GB" sz="2200" dirty="0" smtClean="0"/>
              <a:t>Ask the unknown person a few questions to get to know them first.</a:t>
            </a:r>
            <a:endParaRPr lang="en-GB" sz="2200" dirty="0"/>
          </a:p>
        </p:txBody>
      </p:sp>
      <p:sp>
        <p:nvSpPr>
          <p:cNvPr id="5" name="Rectangle 4"/>
          <p:cNvSpPr/>
          <p:nvPr/>
        </p:nvSpPr>
        <p:spPr>
          <a:xfrm>
            <a:off x="502257" y="4019425"/>
            <a:ext cx="526105" cy="212365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6375">
            <a:off x="7148129" y="3436812"/>
            <a:ext cx="11652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3599">
            <a:off x="7279366" y="2672269"/>
            <a:ext cx="1728192" cy="46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67174">
            <a:off x="1187624" y="2971800"/>
            <a:ext cx="8905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0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3140968"/>
            <a:ext cx="7088832" cy="3024336"/>
          </a:xfrm>
        </p:spPr>
        <p:txBody>
          <a:bodyPr>
            <a:noAutofit/>
          </a:bodyPr>
          <a:lstStyle/>
          <a:p>
            <a:pPr marL="457200" indent="-457200" algn="l">
              <a:buFont typeface="Arial" panose="020B0604020202020204" pitchFamily="34" charset="0"/>
              <a:buChar char="•"/>
            </a:pPr>
            <a:r>
              <a:rPr lang="en-GB" sz="2400" dirty="0" smtClean="0"/>
              <a:t>Even if you asked some questions, people online may not be who they say they are and can pretend to be someone different. </a:t>
            </a:r>
          </a:p>
          <a:p>
            <a:pPr algn="l"/>
            <a:endParaRPr lang="en-GB" sz="1200" dirty="0" smtClean="0"/>
          </a:p>
          <a:p>
            <a:pPr marL="457200" indent="-457200" algn="l">
              <a:buFont typeface="Arial" panose="020B0604020202020204" pitchFamily="34" charset="0"/>
              <a:buChar char="•"/>
            </a:pPr>
            <a:r>
              <a:rPr lang="en-GB" sz="2400" dirty="0" smtClean="0"/>
              <a:t>Never accept friend requests or talk to strangers online.</a:t>
            </a:r>
          </a:p>
          <a:p>
            <a:pPr algn="l"/>
            <a:endParaRPr lang="en-GB" sz="1200" dirty="0" smtClean="0"/>
          </a:p>
          <a:p>
            <a:pPr marL="457200" indent="-457200" algn="l">
              <a:buFont typeface="Arial" panose="020B0604020202020204" pitchFamily="34" charset="0"/>
              <a:buChar char="•"/>
            </a:pPr>
            <a:r>
              <a:rPr lang="en-GB" sz="2400" dirty="0" smtClean="0"/>
              <a:t>Talk with your parents or carers before accepting anyone online.</a:t>
            </a:r>
            <a:endParaRPr lang="en-GB" sz="2400" dirty="0"/>
          </a:p>
        </p:txBody>
      </p:sp>
      <p:sp>
        <p:nvSpPr>
          <p:cNvPr id="4" name="Rectangle 3"/>
          <p:cNvSpPr/>
          <p:nvPr/>
        </p:nvSpPr>
        <p:spPr>
          <a:xfrm>
            <a:off x="3857667" y="1124744"/>
            <a:ext cx="1176925"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71386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736" y="-99392"/>
            <a:ext cx="7772400" cy="1470025"/>
          </a:xfrm>
        </p:spPr>
        <p:txBody>
          <a:bodyPr/>
          <a:lstStyle/>
          <a:p>
            <a:r>
              <a:rPr lang="en-GB" dirty="0" smtClean="0">
                <a:solidFill>
                  <a:schemeClr val="bg1"/>
                </a:solidFill>
              </a:rPr>
              <a:t>Question 3</a:t>
            </a:r>
            <a:endParaRPr lang="en-GB" dirty="0">
              <a:solidFill>
                <a:schemeClr val="bg1"/>
              </a:solidFill>
            </a:endParaRPr>
          </a:p>
        </p:txBody>
      </p:sp>
      <p:sp>
        <p:nvSpPr>
          <p:cNvPr id="3" name="Subtitle 2"/>
          <p:cNvSpPr>
            <a:spLocks noGrp="1"/>
          </p:cNvSpPr>
          <p:nvPr>
            <p:ph type="subTitle" idx="1"/>
          </p:nvPr>
        </p:nvSpPr>
        <p:spPr>
          <a:xfrm>
            <a:off x="1187624" y="1484784"/>
            <a:ext cx="6728792" cy="2088232"/>
          </a:xfrm>
        </p:spPr>
        <p:txBody>
          <a:bodyPr>
            <a:normAutofit fontScale="85000" lnSpcReduction="20000"/>
          </a:bodyPr>
          <a:lstStyle/>
          <a:p>
            <a:r>
              <a:rPr lang="en-GB" dirty="0" smtClean="0"/>
              <a:t>You have posted a photograph of yourself on social media and someone has made nasty comments on the post</a:t>
            </a:r>
          </a:p>
          <a:p>
            <a:endParaRPr lang="en-GB" dirty="0"/>
          </a:p>
          <a:p>
            <a:r>
              <a:rPr lang="en-GB" dirty="0" smtClean="0"/>
              <a:t>What should you do?</a:t>
            </a:r>
            <a:endParaRPr lang="en-GB" dirty="0"/>
          </a:p>
        </p:txBody>
      </p:sp>
      <p:sp>
        <p:nvSpPr>
          <p:cNvPr id="4" name="TextBox 3"/>
          <p:cNvSpPr txBox="1"/>
          <p:nvPr/>
        </p:nvSpPr>
        <p:spPr>
          <a:xfrm>
            <a:off x="1187624" y="3789040"/>
            <a:ext cx="8064896" cy="1938992"/>
          </a:xfrm>
          <a:prstGeom prst="rect">
            <a:avLst/>
          </a:prstGeom>
          <a:noFill/>
        </p:spPr>
        <p:txBody>
          <a:bodyPr wrap="square" rtlCol="0">
            <a:spAutoFit/>
          </a:bodyPr>
          <a:lstStyle/>
          <a:p>
            <a:r>
              <a:rPr lang="en-GB" sz="2400" dirty="0" smtClean="0"/>
              <a:t>Get a trusted adult to help you straight away.</a:t>
            </a:r>
          </a:p>
          <a:p>
            <a:endParaRPr lang="en-GB" sz="2400" dirty="0"/>
          </a:p>
          <a:p>
            <a:r>
              <a:rPr lang="en-GB" sz="2400" dirty="0" smtClean="0"/>
              <a:t>Comment something mean back, so they know how it feels.</a:t>
            </a:r>
          </a:p>
          <a:p>
            <a:endParaRPr lang="en-GB" sz="2400" dirty="0"/>
          </a:p>
          <a:p>
            <a:r>
              <a:rPr lang="en-GB" sz="2400" dirty="0" smtClean="0"/>
              <a:t>Delete your photo so it cant happen again.</a:t>
            </a:r>
            <a:endParaRPr lang="en-GB" sz="2400" dirty="0"/>
          </a:p>
        </p:txBody>
      </p:sp>
      <p:sp>
        <p:nvSpPr>
          <p:cNvPr id="5" name="Rectangle 4"/>
          <p:cNvSpPr/>
          <p:nvPr/>
        </p:nvSpPr>
        <p:spPr>
          <a:xfrm>
            <a:off x="606214" y="3604374"/>
            <a:ext cx="558166" cy="230832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10" y="2440357"/>
            <a:ext cx="12128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4716">
            <a:off x="7308304" y="2724944"/>
            <a:ext cx="701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795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9792" y="3268727"/>
            <a:ext cx="6800800" cy="2256656"/>
          </a:xfrm>
        </p:spPr>
        <p:txBody>
          <a:bodyPr>
            <a:normAutofit lnSpcReduction="10000"/>
          </a:bodyPr>
          <a:lstStyle/>
          <a:p>
            <a:pPr marL="457200" indent="-457200" algn="l">
              <a:buFont typeface="Arial" panose="020B0604020202020204" pitchFamily="34" charset="0"/>
              <a:buChar char="•"/>
            </a:pPr>
            <a:r>
              <a:rPr lang="en-GB" dirty="0" smtClean="0"/>
              <a:t>Don’t respond to it</a:t>
            </a:r>
          </a:p>
          <a:p>
            <a:pPr marL="457200" indent="-457200" algn="l">
              <a:buFont typeface="Arial" panose="020B0604020202020204" pitchFamily="34" charset="0"/>
              <a:buChar char="•"/>
            </a:pPr>
            <a:r>
              <a:rPr lang="en-GB" dirty="0" smtClean="0"/>
              <a:t>Report it</a:t>
            </a:r>
          </a:p>
          <a:p>
            <a:pPr marL="457200" indent="-457200" algn="l">
              <a:buFont typeface="Arial" panose="020B0604020202020204" pitchFamily="34" charset="0"/>
              <a:buChar char="•"/>
            </a:pPr>
            <a:r>
              <a:rPr lang="en-GB" dirty="0" smtClean="0"/>
              <a:t>Block them</a:t>
            </a:r>
          </a:p>
          <a:p>
            <a:pPr marL="457200" indent="-457200" algn="l">
              <a:buFont typeface="Arial" panose="020B0604020202020204" pitchFamily="34" charset="0"/>
              <a:buChar char="•"/>
            </a:pPr>
            <a:r>
              <a:rPr lang="en-GB" dirty="0" smtClean="0"/>
              <a:t>Tell an adult</a:t>
            </a:r>
          </a:p>
        </p:txBody>
      </p:sp>
      <p:sp>
        <p:nvSpPr>
          <p:cNvPr id="4" name="Rectangle 3"/>
          <p:cNvSpPr/>
          <p:nvPr/>
        </p:nvSpPr>
        <p:spPr>
          <a:xfrm>
            <a:off x="3707904" y="1052736"/>
            <a:ext cx="1257075"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8503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4744" y="-99392"/>
            <a:ext cx="7772400" cy="1470025"/>
          </a:xfrm>
        </p:spPr>
        <p:txBody>
          <a:bodyPr/>
          <a:lstStyle/>
          <a:p>
            <a:r>
              <a:rPr lang="en-GB" dirty="0" smtClean="0">
                <a:solidFill>
                  <a:schemeClr val="bg1"/>
                </a:solidFill>
              </a:rPr>
              <a:t>Question 4</a:t>
            </a:r>
            <a:endParaRPr lang="en-GB" dirty="0">
              <a:solidFill>
                <a:schemeClr val="bg1"/>
              </a:solidFill>
            </a:endParaRPr>
          </a:p>
        </p:txBody>
      </p:sp>
      <p:sp>
        <p:nvSpPr>
          <p:cNvPr id="3" name="Subtitle 2"/>
          <p:cNvSpPr>
            <a:spLocks noGrp="1"/>
          </p:cNvSpPr>
          <p:nvPr>
            <p:ph type="subTitle" idx="1"/>
          </p:nvPr>
        </p:nvSpPr>
        <p:spPr>
          <a:xfrm>
            <a:off x="1331640" y="1484784"/>
            <a:ext cx="6400800" cy="1752600"/>
          </a:xfrm>
        </p:spPr>
        <p:txBody>
          <a:bodyPr>
            <a:normAutofit fontScale="92500" lnSpcReduction="20000"/>
          </a:bodyPr>
          <a:lstStyle/>
          <a:p>
            <a:r>
              <a:rPr lang="en-GB" dirty="0" smtClean="0"/>
              <a:t>Your best friend has given you their password and wants to know yours.</a:t>
            </a:r>
          </a:p>
          <a:p>
            <a:endParaRPr lang="en-GB" dirty="0"/>
          </a:p>
          <a:p>
            <a:r>
              <a:rPr lang="en-GB" dirty="0" smtClean="0"/>
              <a:t>What do you do?</a:t>
            </a:r>
            <a:endParaRPr lang="en-GB" dirty="0"/>
          </a:p>
        </p:txBody>
      </p:sp>
      <p:sp>
        <p:nvSpPr>
          <p:cNvPr id="4" name="TextBox 3"/>
          <p:cNvSpPr txBox="1"/>
          <p:nvPr/>
        </p:nvSpPr>
        <p:spPr>
          <a:xfrm>
            <a:off x="825077" y="4055586"/>
            <a:ext cx="8856984" cy="1785104"/>
          </a:xfrm>
          <a:prstGeom prst="rect">
            <a:avLst/>
          </a:prstGeom>
          <a:noFill/>
        </p:spPr>
        <p:txBody>
          <a:bodyPr wrap="square" rtlCol="0">
            <a:spAutoFit/>
          </a:bodyPr>
          <a:lstStyle/>
          <a:p>
            <a:r>
              <a:rPr lang="en-GB" sz="2200" dirty="0" smtClean="0"/>
              <a:t>Make up a password to tell them, to make them happy.</a:t>
            </a:r>
          </a:p>
          <a:p>
            <a:endParaRPr lang="en-GB" sz="2200" dirty="0"/>
          </a:p>
          <a:p>
            <a:r>
              <a:rPr lang="en-GB" sz="2200" dirty="0" smtClean="0"/>
              <a:t>Share your password, they’re a good friend and you can trust them.</a:t>
            </a:r>
          </a:p>
          <a:p>
            <a:endParaRPr lang="en-GB" sz="2200" dirty="0"/>
          </a:p>
          <a:p>
            <a:r>
              <a:rPr lang="en-GB" sz="2200" dirty="0" smtClean="0"/>
              <a:t>Say that you cant share your password because it is just for you.</a:t>
            </a:r>
            <a:endParaRPr lang="en-GB" sz="2200" dirty="0"/>
          </a:p>
        </p:txBody>
      </p:sp>
      <p:sp>
        <p:nvSpPr>
          <p:cNvPr id="5" name="Rectangle 4"/>
          <p:cNvSpPr/>
          <p:nvPr/>
        </p:nvSpPr>
        <p:spPr>
          <a:xfrm>
            <a:off x="307890" y="3886309"/>
            <a:ext cx="526105" cy="212365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35696">
            <a:off x="861814" y="2506535"/>
            <a:ext cx="1567061" cy="101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578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uidance Document" ma:contentTypeID="0x010100F2451238D1C9DE4BB9C36984D00AA63C0100F04DF4BD35798840A3077387C9764A8F" ma:contentTypeVersion="102" ma:contentTypeDescription="" ma:contentTypeScope="" ma:versionID="29fdeb04186d77420419dfc5217fae56">
  <xsd:schema xmlns:xsd="http://www.w3.org/2001/XMLSchema" xmlns:xs="http://www.w3.org/2001/XMLSchema" xmlns:p="http://schemas.microsoft.com/office/2006/metadata/properties" xmlns:ns1="http://schemas.microsoft.com/sharepoint/v3" xmlns:ns2="5a7ba034-d3ff-478b-afda-9ebcb148fc99" xmlns:ns3="1b956eb1-e621-4ac0-88d0-2440f6389652" targetNamespace="http://schemas.microsoft.com/office/2006/metadata/properties" ma:root="true" ma:fieldsID="71978418c0dc3f1a034dccaaa820ad47" ns1:_="" ns2:_="" ns3:_="">
    <xsd:import namespace="http://schemas.microsoft.com/sharepoint/v3"/>
    <xsd:import namespace="5a7ba034-d3ff-478b-afda-9ebcb148fc99"/>
    <xsd:import namespace="1b956eb1-e621-4ac0-88d0-2440f6389652"/>
    <xsd:element name="properties">
      <xsd:complexType>
        <xsd:sequence>
          <xsd:element name="documentManagement">
            <xsd:complexType>
              <xsd:all>
                <xsd:element ref="ns2:Summary" minOccurs="0"/>
                <xsd:element ref="ns1:PublishingContact"/>
                <xsd:element ref="ns1:PublishingStartDate" minOccurs="0"/>
                <xsd:element ref="ns2:ReviewDate" minOccurs="0"/>
                <xsd:element ref="ns1:Audience" minOccurs="0"/>
                <xsd:element ref="ns3:g0b0e8d761d44de98a77f7e9750fcf03" minOccurs="0"/>
                <xsd:element ref="ns2:_dlc_DocId" minOccurs="0"/>
                <xsd:element ref="ns2:_dlc_DocIdUrl" minOccurs="0"/>
                <xsd:element ref="ns2:_dlc_DocIdPersistId" minOccurs="0"/>
                <xsd:element ref="ns3:dd395c615541498c988ecdc942059fa4" minOccurs="0"/>
                <xsd:element ref="ns2:n881950a228e4896ac1ba204a9af9ed0" minOccurs="0"/>
                <xsd:element ref="ns3:TaxCatchAll" minOccurs="0"/>
                <xsd:element ref="ns3:TaxCatchAllLabel" minOccurs="0"/>
                <xsd:element ref="ns2:of13218476674dd8a46628d0125dbe3b" minOccurs="0"/>
                <xsd:element ref="ns3:ArchiveFl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5" ma:displayName="Contact"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shingStartDate" ma:index="6" nillable="true" ma:displayName="Scheduling Start Date" ma:description="" ma:hidden="true" ma:internalName="PublishingStartDate" ma:readOnly="false">
      <xsd:simpleType>
        <xsd:restriction base="dms:Unknown"/>
      </xsd:simpleType>
    </xsd:element>
    <xsd:element name="Audience" ma:index="8" nillable="true" ma:displayName="Target Audiences" ma:description="" ma:hidden="true" ma:internalName="Audienc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7ba034-d3ff-478b-afda-9ebcb148fc99" elementFormDefault="qualified">
    <xsd:import namespace="http://schemas.microsoft.com/office/2006/documentManagement/types"/>
    <xsd:import namespace="http://schemas.microsoft.com/office/infopath/2007/PartnerControls"/>
    <xsd:element name="Summary" ma:index="4" nillable="true" ma:displayName="Summary" ma:internalName="Summary">
      <xsd:simpleType>
        <xsd:restriction base="dms:Note">
          <xsd:maxLength value="255"/>
        </xsd:restriction>
      </xsd:simpleType>
    </xsd:element>
    <xsd:element name="ReviewDate" ma:index="7" nillable="true" ma:displayName="ReviewDate" ma:format="DateOnly" ma:internalName="ReviewDat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n881950a228e4896ac1ba204a9af9ed0" ma:index="17" ma:taxonomy="true" ma:internalName="n881950a228e4896ac1ba204a9af9ed0" ma:taxonomyFieldName="GPMS" ma:displayName="GPMS" ma:default="" ma:fieldId="{7881950a-228e-4896-ac1b-a204a9af9ed0}" ma:sspId="1990bbd6-d149-4ae6-88e9-b51fb5e30ac8" ma:termSetId="7211d16c-f42d-4169-a899-c302a68d539d" ma:anchorId="00000000-0000-0000-0000-000000000000" ma:open="false" ma:isKeyword="false">
      <xsd:complexType>
        <xsd:sequence>
          <xsd:element ref="pc:Terms" minOccurs="0" maxOccurs="1"/>
        </xsd:sequence>
      </xsd:complexType>
    </xsd:element>
    <xsd:element name="of13218476674dd8a46628d0125dbe3b" ma:index="22" ma:taxonomy="true" ma:internalName="of13218476674dd8a46628d0125dbe3b" ma:taxonomyFieldName="Guidance_x0020_Document_x0020_Type" ma:displayName="Guidance Document Type" ma:readOnly="false" ma:default="" ma:fieldId="{8f132184-7667-4dd8-a466-28d0125dbe3b}" ma:sspId="1990bbd6-d149-4ae6-88e9-b51fb5e30ac8" ma:termSetId="c228f1de-0a81-4955-aef8-296b437f57d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956eb1-e621-4ac0-88d0-2440f6389652" elementFormDefault="qualified">
    <xsd:import namespace="http://schemas.microsoft.com/office/2006/documentManagement/types"/>
    <xsd:import namespace="http://schemas.microsoft.com/office/infopath/2007/PartnerControls"/>
    <xsd:element name="g0b0e8d761d44de98a77f7e9750fcf03" ma:index="11" nillable="true" ma:taxonomy="true" ma:internalName="g0b0e8d761d44de98a77f7e9750fcf03" ma:taxonomyFieldName="IntranetKeywords" ma:displayName="IntranetKeywords" ma:readOnly="false" ma:default="" ma:fieldId="{00b0e8d7-61d4-4de9-8a77-f7e9750fcf03}" ma:taxonomyMulti="true" ma:sspId="1990bbd6-d149-4ae6-88e9-b51fb5e30ac8" ma:termSetId="f2040fb7-12ca-48a0-bd2e-9b020013a3de" ma:anchorId="00000000-0000-0000-0000-000000000000" ma:open="true" ma:isKeyword="false">
      <xsd:complexType>
        <xsd:sequence>
          <xsd:element ref="pc:Terms" minOccurs="0" maxOccurs="1"/>
        </xsd:sequence>
      </xsd:complexType>
    </xsd:element>
    <xsd:element name="dd395c615541498c988ecdc942059fa4" ma:index="16" ma:taxonomy="true" ma:internalName="dd395c615541498c988ecdc942059fa4" ma:taxonomyFieldName="DepartmentCategory" ma:displayName="DepartmentCategory" ma:readOnly="false" ma:default="" ma:fieldId="{dd395c61-5541-498c-988e-cdc942059fa4}" ma:sspId="1990bbd6-d149-4ae6-88e9-b51fb5e30ac8" ma:termSetId="37441881-3e67-4778-9d47-08d61dd82b22"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3f43a63c-f549-4fee-97e9-ea45f8b6e6f5}" ma:internalName="TaxCatchAll" ma:showField="CatchAllData" ma:web="d1f1e489-b3e4-4e9d-9403-eb0c54189a37">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3f43a63c-f549-4fee-97e9-ea45f8b6e6f5}" ma:internalName="TaxCatchAllLabel" ma:readOnly="true" ma:showField="CatchAllDataLabel" ma:web="d1f1e489-b3e4-4e9d-9403-eb0c54189a37">
      <xsd:complexType>
        <xsd:complexContent>
          <xsd:extension base="dms:MultiChoiceLookup">
            <xsd:sequence>
              <xsd:element name="Value" type="dms:Lookup" maxOccurs="unbounded" minOccurs="0" nillable="true"/>
            </xsd:sequence>
          </xsd:extension>
        </xsd:complexContent>
      </xsd:complexType>
    </xsd:element>
    <xsd:element name="ArchiveFlag" ma:index="26" nillable="true" ma:displayName="ArchiveFlag" ma:default="0" ma:internalName="ArchiveFla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990bbd6-d149-4ae6-88e9-b51fb5e30ac8" ContentTypeId="0x010100F2451238D1C9DE4BB9C36984D00AA63C01" PreviousValue="false"/>
</file>

<file path=customXml/item3.xml><?xml version="1.0" encoding="utf-8"?>
<p:properties xmlns:p="http://schemas.microsoft.com/office/2006/metadata/properties" xmlns:xsi="http://www.w3.org/2001/XMLSchema-instance" xmlns:pc="http://schemas.microsoft.com/office/infopath/2007/PartnerControls">
  <documentManagement>
    <n881950a228e4896ac1ba204a9af9ed0 xmlns="5a7ba034-d3ff-478b-afda-9ebcb148fc99">
      <Terms xmlns="http://schemas.microsoft.com/office/infopath/2007/PartnerControls">
        <TermInfo xmlns="http://schemas.microsoft.com/office/infopath/2007/PartnerControls">
          <TermName xmlns="http://schemas.microsoft.com/office/infopath/2007/PartnerControls">Not Protectively Marked</TermName>
          <TermId xmlns="http://schemas.microsoft.com/office/infopath/2007/PartnerControls">618430b3-7e94-4be9-82e1-85cd267e433c</TermId>
        </TermInfo>
      </Terms>
    </n881950a228e4896ac1ba204a9af9ed0>
    <TaxCatchAll xmlns="1b956eb1-e621-4ac0-88d0-2440f6389652">
      <Value>3</Value>
      <Value>48</Value>
      <Value>135</Value>
      <Value>181</Value>
      <Value>264</Value>
    </TaxCatchAll>
    <ArchiveFlag xmlns="1b956eb1-e621-4ac0-88d0-2440f6389652">false</ArchiveFlag>
    <of13218476674dd8a46628d0125dbe3b xmlns="5a7ba034-d3ff-478b-afda-9ebcb148fc99">
      <Terms xmlns="http://schemas.microsoft.com/office/infopath/2007/PartnerControls">
        <TermInfo xmlns="http://schemas.microsoft.com/office/infopath/2007/PartnerControls">
          <TermName xmlns="http://schemas.microsoft.com/office/infopath/2007/PartnerControls">Communications Toolkit</TermName>
          <TermId xmlns="http://schemas.microsoft.com/office/infopath/2007/PartnerControls">56513606-41c1-42e5-90a8-590d7ad6faef</TermId>
        </TermInfo>
      </Terms>
    </of13218476674dd8a46628d0125dbe3b>
    <Summary xmlns="5a7ba034-d3ff-478b-afda-9ebcb148fc99" xsi:nil="true"/>
    <Audience xmlns="http://schemas.microsoft.com/sharepoint/v3" xsi:nil="true"/>
    <g0b0e8d761d44de98a77f7e9750fcf03 xmlns="1b956eb1-e621-4ac0-88d0-2440f6389652">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0668ec5f-d0a8-4c76-a516-614aed29adf1</TermId>
        </TermInfo>
        <TermInfo xmlns="http://schemas.microsoft.com/office/infopath/2007/PartnerControls">
          <TermName xmlns="http://schemas.microsoft.com/office/infopath/2007/PartnerControls">Powerpoint Template</TermName>
          <TermId xmlns="http://schemas.microsoft.com/office/infopath/2007/PartnerControls">22b9c75d-5dab-496c-98eb-3a66499466f5</TermId>
        </TermInfo>
      </Terms>
    </g0b0e8d761d44de98a77f7e9750fcf03>
    <ReviewDate xmlns="5a7ba034-d3ff-478b-afda-9ebcb148fc99">2015-03-31T23:00:00+00:00</ReviewDate>
    <PublishingStartDate xmlns="http://schemas.microsoft.com/sharepoint/v3" xsi:nil="true"/>
    <PublishingContact xmlns="http://schemas.microsoft.com/sharepoint/v3">
      <UserInfo>
        <DisplayName>Jane Gregory</DisplayName>
        <AccountId>281</AccountId>
        <AccountType/>
      </UserInfo>
    </PublishingContact>
    <dd395c615541498c988ecdc942059fa4 xmlns="1b956eb1-e621-4ac0-88d0-2440f6389652">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9ea990dc-e601-4868-aa88-449d10cacad9</TermId>
        </TermInfo>
      </Terms>
    </dd395c615541498c988ecdc942059fa4>
    <_dlc_DocIdPersistId xmlns="5a7ba034-d3ff-478b-afda-9ebcb148fc99">false</_dlc_DocIdPersistId>
    <_dlc_DocId xmlns="5a7ba034-d3ff-478b-afda-9ebcb148fc99">QFPJWETYYS6F-9-248</_dlc_DocId>
    <_dlc_DocIdUrl xmlns="5a7ba034-d3ff-478b-afda-9ebcb148fc99">
      <Url>http://library/DocumentCentre/_layouts/DocIdRedir.aspx?ID=QFPJWETYYS6F-9-248</Url>
      <Description>QFPJWETYYS6F-9-248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A5BBD0-F426-4514-91DC-82516BB6E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7ba034-d3ff-478b-afda-9ebcb148fc99"/>
    <ds:schemaRef ds:uri="1b956eb1-e621-4ac0-88d0-2440f6389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AC84C6-27B2-4442-8B02-2B4501BCA68A}">
  <ds:schemaRefs>
    <ds:schemaRef ds:uri="Microsoft.SharePoint.Taxonomy.ContentTypeSync"/>
  </ds:schemaRefs>
</ds:datastoreItem>
</file>

<file path=customXml/itemProps3.xml><?xml version="1.0" encoding="utf-8"?>
<ds:datastoreItem xmlns:ds="http://schemas.openxmlformats.org/officeDocument/2006/customXml" ds:itemID="{81F4707D-553E-4329-925B-A4368F57D66C}">
  <ds:schemaRefs>
    <ds:schemaRef ds:uri="http://schemas.openxmlformats.org/package/2006/metadata/core-properties"/>
    <ds:schemaRef ds:uri="http://purl.org/dc/elements/1.1/"/>
    <ds:schemaRef ds:uri="http://schemas.microsoft.com/office/2006/metadata/properties"/>
    <ds:schemaRef ds:uri="5a7ba034-d3ff-478b-afda-9ebcb148fc99"/>
    <ds:schemaRef ds:uri="http://schemas.microsoft.com/sharepoint/v3"/>
    <ds:schemaRef ds:uri="http://purl.org/dc/terms/"/>
    <ds:schemaRef ds:uri="1b956eb1-e621-4ac0-88d0-2440f6389652"/>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FFBCFE18-03FA-4E6E-8106-781038D22A47}">
  <ds:schemaRefs>
    <ds:schemaRef ds:uri="http://schemas.microsoft.com/sharepoint/events"/>
  </ds:schemaRefs>
</ds:datastoreItem>
</file>

<file path=customXml/itemProps5.xml><?xml version="1.0" encoding="utf-8"?>
<ds:datastoreItem xmlns:ds="http://schemas.openxmlformats.org/officeDocument/2006/customXml" ds:itemID="{D93BFB2D-07F1-467E-BD14-1E4616A5B0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TotalTime>
  <Words>1004</Words>
  <Application>Microsoft Office PowerPoint</Application>
  <PresentationFormat>On-screen Show (4:3)</PresentationFormat>
  <Paragraphs>180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Match the app to the age</vt:lpstr>
      <vt:lpstr>Question 1</vt:lpstr>
      <vt:lpstr>PowerPoint Presentation</vt:lpstr>
      <vt:lpstr>Question 2</vt:lpstr>
      <vt:lpstr>PowerPoint Presentation</vt:lpstr>
      <vt:lpstr>Question 3</vt:lpstr>
      <vt:lpstr>PowerPoint Presentation</vt:lpstr>
      <vt:lpstr>Question 4</vt:lpstr>
      <vt:lpstr>PowerPoint Presentation</vt:lpstr>
      <vt:lpstr>Question 5</vt:lpstr>
      <vt:lpstr>PowerPoint Presentation</vt:lpstr>
      <vt:lpstr>Question 6</vt:lpstr>
      <vt:lpstr>PowerPoint Presentation</vt:lpstr>
      <vt:lpstr>Question 7</vt:lpstr>
      <vt:lpstr>PowerPoint Presentation</vt:lpstr>
      <vt:lpstr>Question 8</vt:lpstr>
      <vt:lpstr>PowerPoint Presentation</vt:lpstr>
      <vt:lpstr>Question 9</vt:lpstr>
      <vt:lpstr>PowerPoint Presentation</vt:lpstr>
      <vt:lpstr>Question 10</vt:lpstr>
      <vt:lpstr>PowerPoint Presentation</vt:lpstr>
      <vt:lpstr>Question 11</vt:lpstr>
      <vt:lpstr>PowerPoint Presentation</vt:lpstr>
      <vt:lpstr>End of quiz</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dc:title>
  <dc:creator>Ryan Stringer</dc:creator>
  <cp:lastModifiedBy>Home User</cp:lastModifiedBy>
  <cp:revision>29</cp:revision>
  <dcterms:created xsi:type="dcterms:W3CDTF">2015-04-21T13:25:12Z</dcterms:created>
  <dcterms:modified xsi:type="dcterms:W3CDTF">2021-01-04T12:42:27Z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0x010100F2451238D1C9DE4BB9C36984D00AA63C0100F04DF4BD35798840A3077387C9764A8F</vt:lpwstr>
  </property>
  <property fmtid="{D5CDD505-2E9C-101B-9397-08002B2CF9AE}" pid="3" name="_dlc_DocIdItemGuid">
    <vt:lpwstr>7580377a-6dcf-4c64-a26a-a4c04b69287f</vt:lpwstr>
  </property>
  <property fmtid="{D5CDD505-2E9C-101B-9397-08002B2CF9AE}" pid="4" name="DepartmentCategory">
    <vt:lpwstr>135;#Other|9ea990dc-e601-4868-aa88-449d10cacad9</vt:lpwstr>
  </property>
  <property fmtid="{D5CDD505-2E9C-101B-9397-08002B2CF9AE}" pid="5" name="GPMS">
    <vt:lpwstr>3;#Not Protectively Marked|618430b3-7e94-4be9-82e1-85cd267e433c</vt:lpwstr>
  </property>
  <property fmtid="{D5CDD505-2E9C-101B-9397-08002B2CF9AE}" pid="6" name="Guidance Document Type">
    <vt:lpwstr>181;#Communications Toolkit|56513606-41c1-42e5-90a8-590d7ad6faef</vt:lpwstr>
  </property>
  <property fmtid="{D5CDD505-2E9C-101B-9397-08002B2CF9AE}" pid="7" name="IntranetKeywords">
    <vt:lpwstr>48;#Presentation|0668ec5f-d0a8-4c76-a516-614aed29adf1;#264;#Powerpoint Template|22b9c75d-5dab-496c-98eb-3a66499466f5</vt:lpwstr>
  </property>
  <property fmtid="{D5CDD505-2E9C-101B-9397-08002B2CF9AE}" pid="8" name="Order">
    <vt:r8>24800</vt:r8>
  </property>
  <property fmtid="{D5CDD505-2E9C-101B-9397-08002B2CF9AE}" pid="9" name="xd_Signature">
    <vt:bool>false</vt:bool>
  </property>
  <property fmtid="{D5CDD505-2E9C-101B-9397-08002B2CF9AE}" pid="10" name="Guidance Document">
    <vt:lpwstr/>
  </property>
  <property fmtid="{D5CDD505-2E9C-101B-9397-08002B2CF9AE}" pid="11" name="xd_ProgID">
    <vt:lpwstr/>
  </property>
  <property fmtid="{D5CDD505-2E9C-101B-9397-08002B2CF9AE}" pid="12" name="mb4d9361ccb646a59f0593ee5aac1af9">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ies>
</file>